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8" r:id="rId3"/>
    <p:sldId id="277" r:id="rId4"/>
    <p:sldId id="258" r:id="rId5"/>
    <p:sldId id="280" r:id="rId6"/>
    <p:sldId id="261" r:id="rId7"/>
    <p:sldId id="262" r:id="rId8"/>
    <p:sldId id="263" r:id="rId9"/>
    <p:sldId id="265" r:id="rId10"/>
    <p:sldId id="275" r:id="rId11"/>
    <p:sldId id="283" r:id="rId12"/>
    <p:sldId id="264" r:id="rId13"/>
    <p:sldId id="281" r:id="rId14"/>
    <p:sldId id="279" r:id="rId15"/>
    <p:sldId id="266"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BCBC"/>
    <a:srgbClr val="CFCF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5" autoAdjust="0"/>
    <p:restoredTop sz="86504" autoAdjust="0"/>
  </p:normalViewPr>
  <p:slideViewPr>
    <p:cSldViewPr snapToGrid="0">
      <p:cViewPr>
        <p:scale>
          <a:sx n="45" d="100"/>
          <a:sy n="45" d="100"/>
        </p:scale>
        <p:origin x="-82" y="-58"/>
      </p:cViewPr>
      <p:guideLst>
        <p:guide orient="horz" pos="2160"/>
        <p:guide pos="3840"/>
      </p:guideLst>
    </p:cSldViewPr>
  </p:slideViewPr>
  <p:outlineViewPr>
    <p:cViewPr>
      <p:scale>
        <a:sx n="33" d="100"/>
        <a:sy n="33" d="100"/>
      </p:scale>
      <p:origin x="0" y="-576"/>
    </p:cViewPr>
  </p:outlineViewPr>
  <p:notesTextViewPr>
    <p:cViewPr>
      <p:scale>
        <a:sx n="1" d="1"/>
        <a:sy n="1" d="1"/>
      </p:scale>
      <p:origin x="0" y="0"/>
    </p:cViewPr>
  </p:notesTextViewPr>
  <p:sorterViewPr>
    <p:cViewPr>
      <p:scale>
        <a:sx n="100" d="100"/>
        <a:sy n="100" d="100"/>
      </p:scale>
      <p:origin x="0" y="-83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76AB64-309D-492C-87D2-031A36E40F18}"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US"/>
        </a:p>
      </dgm:t>
    </dgm:pt>
    <dgm:pt modelId="{F5316774-5A73-43F5-B9D9-3C5D984B259C}">
      <dgm:prSet phldrT="[Text]" custT="1"/>
      <dgm:spPr/>
      <dgm:t>
        <a:bodyPr/>
        <a:lstStyle/>
        <a:p>
          <a:r>
            <a:rPr lang="en-US" sz="1600" dirty="0" smtClean="0"/>
            <a:t>Committee</a:t>
          </a:r>
          <a:endParaRPr lang="en-US" sz="1600" dirty="0"/>
        </a:p>
      </dgm:t>
    </dgm:pt>
    <dgm:pt modelId="{E6C338B0-CC38-4A35-AB95-16F152062342}" type="parTrans" cxnId="{1DCF3C47-5CA8-4072-B9D6-BD13DFA73F8D}">
      <dgm:prSet/>
      <dgm:spPr/>
      <dgm:t>
        <a:bodyPr/>
        <a:lstStyle/>
        <a:p>
          <a:endParaRPr lang="en-US"/>
        </a:p>
      </dgm:t>
    </dgm:pt>
    <dgm:pt modelId="{25768E96-DBDD-4EBA-9AA8-F9DC980E97E7}" type="sibTrans" cxnId="{1DCF3C47-5CA8-4072-B9D6-BD13DFA73F8D}">
      <dgm:prSet/>
      <dgm:spPr/>
      <dgm:t>
        <a:bodyPr/>
        <a:lstStyle/>
        <a:p>
          <a:endParaRPr lang="en-US"/>
        </a:p>
      </dgm:t>
    </dgm:pt>
    <dgm:pt modelId="{A980A6E9-31F9-457E-A635-96A81B313BEA}">
      <dgm:prSet phldrT="[Text]" custT="1"/>
      <dgm:spPr/>
      <dgm:t>
        <a:bodyPr/>
        <a:lstStyle/>
        <a:p>
          <a:r>
            <a:rPr lang="en-US" sz="1600" dirty="0" smtClean="0"/>
            <a:t>Community</a:t>
          </a:r>
          <a:endParaRPr lang="en-US" sz="1600" dirty="0"/>
        </a:p>
      </dgm:t>
    </dgm:pt>
    <dgm:pt modelId="{B0D6C4B6-540E-4B02-B69A-B39E089958A3}" type="parTrans" cxnId="{13814F44-A583-4108-BF68-ECC270DD9AC6}">
      <dgm:prSet/>
      <dgm:spPr/>
      <dgm:t>
        <a:bodyPr/>
        <a:lstStyle/>
        <a:p>
          <a:endParaRPr lang="en-US"/>
        </a:p>
      </dgm:t>
    </dgm:pt>
    <dgm:pt modelId="{2C7320CD-2953-4E84-813A-2EE7AF18A195}" type="sibTrans" cxnId="{13814F44-A583-4108-BF68-ECC270DD9AC6}">
      <dgm:prSet/>
      <dgm:spPr/>
      <dgm:t>
        <a:bodyPr/>
        <a:lstStyle/>
        <a:p>
          <a:endParaRPr lang="en-US"/>
        </a:p>
      </dgm:t>
    </dgm:pt>
    <dgm:pt modelId="{5725EC7E-AD1D-49FC-97F4-358D7B3AC2D4}">
      <dgm:prSet phldrT="[Text]" custT="1"/>
      <dgm:spPr/>
      <dgm:t>
        <a:bodyPr/>
        <a:lstStyle/>
        <a:p>
          <a:r>
            <a:rPr lang="en-US" sz="1600" dirty="0" smtClean="0"/>
            <a:t>Other Towns</a:t>
          </a:r>
          <a:endParaRPr lang="en-US" sz="1600" dirty="0"/>
        </a:p>
      </dgm:t>
    </dgm:pt>
    <dgm:pt modelId="{B57DDDCF-3659-4127-8014-F8634A272B21}" type="parTrans" cxnId="{8F10228F-88B6-4BB9-B733-3692A136718A}">
      <dgm:prSet/>
      <dgm:spPr/>
      <dgm:t>
        <a:bodyPr/>
        <a:lstStyle/>
        <a:p>
          <a:endParaRPr lang="en-US"/>
        </a:p>
      </dgm:t>
    </dgm:pt>
    <dgm:pt modelId="{EB0733D7-6953-4AD3-868B-5D41AD9FC4FF}" type="sibTrans" cxnId="{8F10228F-88B6-4BB9-B733-3692A136718A}">
      <dgm:prSet/>
      <dgm:spPr/>
      <dgm:t>
        <a:bodyPr/>
        <a:lstStyle/>
        <a:p>
          <a:endParaRPr lang="en-US"/>
        </a:p>
      </dgm:t>
    </dgm:pt>
    <dgm:pt modelId="{238AEAA3-4C08-4B05-9E65-2BD40C72F1DA}" type="pres">
      <dgm:prSet presAssocID="{D076AB64-309D-492C-87D2-031A36E40F18}" presName="Name0" presStyleCnt="0">
        <dgm:presLayoutVars>
          <dgm:chMax val="7"/>
          <dgm:chPref val="7"/>
          <dgm:dir/>
          <dgm:animLvl val="lvl"/>
        </dgm:presLayoutVars>
      </dgm:prSet>
      <dgm:spPr/>
      <dgm:t>
        <a:bodyPr/>
        <a:lstStyle/>
        <a:p>
          <a:endParaRPr lang="en-US"/>
        </a:p>
      </dgm:t>
    </dgm:pt>
    <dgm:pt modelId="{57FDDFC3-5536-4796-8393-7FE5AC3F3F46}" type="pres">
      <dgm:prSet presAssocID="{F5316774-5A73-43F5-B9D9-3C5D984B259C}" presName="Accent1" presStyleCnt="0"/>
      <dgm:spPr/>
    </dgm:pt>
    <dgm:pt modelId="{16BB3CA3-17F9-4E24-925D-8F806A0BCA2B}" type="pres">
      <dgm:prSet presAssocID="{F5316774-5A73-43F5-B9D9-3C5D984B259C}" presName="Accent" presStyleLbl="node1" presStyleIdx="0" presStyleCnt="3" custScaleX="101981" custScaleY="97218" custLinFactNeighborX="-473" custLinFactNeighborY="-12748"/>
      <dgm:spPr>
        <a:solidFill>
          <a:schemeClr val="accent2"/>
        </a:solidFill>
      </dgm:spPr>
    </dgm:pt>
    <dgm:pt modelId="{862CE7D4-7240-4EA5-98BA-A09FE59C54EB}" type="pres">
      <dgm:prSet presAssocID="{F5316774-5A73-43F5-B9D9-3C5D984B259C}" presName="Parent1" presStyleLbl="revTx" presStyleIdx="0" presStyleCnt="3" custScaleX="144266" custScaleY="101793" custLinFactNeighborX="-20144" custLinFactNeighborY="3358">
        <dgm:presLayoutVars>
          <dgm:chMax val="1"/>
          <dgm:chPref val="1"/>
          <dgm:bulletEnabled val="1"/>
        </dgm:presLayoutVars>
      </dgm:prSet>
      <dgm:spPr/>
      <dgm:t>
        <a:bodyPr/>
        <a:lstStyle/>
        <a:p>
          <a:endParaRPr lang="en-US"/>
        </a:p>
      </dgm:t>
    </dgm:pt>
    <dgm:pt modelId="{C2673C7F-19EB-4279-875D-1CD0D1A63EAA}" type="pres">
      <dgm:prSet presAssocID="{A980A6E9-31F9-457E-A635-96A81B313BEA}" presName="Accent2" presStyleCnt="0"/>
      <dgm:spPr/>
    </dgm:pt>
    <dgm:pt modelId="{1DF8F2AC-E2B3-474B-9E0D-63F7FD872ECF}" type="pres">
      <dgm:prSet presAssocID="{A980A6E9-31F9-457E-A635-96A81B313BEA}" presName="Accent" presStyleLbl="node1" presStyleIdx="1" presStyleCnt="3"/>
      <dgm:spPr>
        <a:solidFill>
          <a:schemeClr val="accent4"/>
        </a:solidFill>
      </dgm:spPr>
    </dgm:pt>
    <dgm:pt modelId="{D4DD632B-469D-406A-B810-893C601C5AE7}" type="pres">
      <dgm:prSet presAssocID="{A980A6E9-31F9-457E-A635-96A81B313BEA}" presName="Parent2" presStyleLbl="revTx" presStyleIdx="1" presStyleCnt="3" custScaleX="150023" custScaleY="88099" custLinFactNeighborX="28538" custLinFactNeighborY="1954">
        <dgm:presLayoutVars>
          <dgm:chMax val="1"/>
          <dgm:chPref val="1"/>
          <dgm:bulletEnabled val="1"/>
        </dgm:presLayoutVars>
      </dgm:prSet>
      <dgm:spPr/>
      <dgm:t>
        <a:bodyPr/>
        <a:lstStyle/>
        <a:p>
          <a:endParaRPr lang="en-US"/>
        </a:p>
      </dgm:t>
    </dgm:pt>
    <dgm:pt modelId="{D78FF20A-C1EF-4594-9CAC-03632E6C3DA7}" type="pres">
      <dgm:prSet presAssocID="{5725EC7E-AD1D-49FC-97F4-358D7B3AC2D4}" presName="Accent3" presStyleCnt="0"/>
      <dgm:spPr/>
    </dgm:pt>
    <dgm:pt modelId="{427F3D19-E760-4A53-87C4-5C513CE992C0}" type="pres">
      <dgm:prSet presAssocID="{5725EC7E-AD1D-49FC-97F4-358D7B3AC2D4}" presName="Accent" presStyleLbl="node1" presStyleIdx="2" presStyleCnt="3"/>
      <dgm:spPr>
        <a:solidFill>
          <a:schemeClr val="accent6"/>
        </a:solidFill>
      </dgm:spPr>
    </dgm:pt>
    <dgm:pt modelId="{D55D46D6-C339-4AE2-B56A-7BEDD468723E}" type="pres">
      <dgm:prSet presAssocID="{5725EC7E-AD1D-49FC-97F4-358D7B3AC2D4}" presName="Parent3" presStyleLbl="revTx" presStyleIdx="2" presStyleCnt="3">
        <dgm:presLayoutVars>
          <dgm:chMax val="1"/>
          <dgm:chPref val="1"/>
          <dgm:bulletEnabled val="1"/>
        </dgm:presLayoutVars>
      </dgm:prSet>
      <dgm:spPr/>
      <dgm:t>
        <a:bodyPr/>
        <a:lstStyle/>
        <a:p>
          <a:endParaRPr lang="en-US"/>
        </a:p>
      </dgm:t>
    </dgm:pt>
  </dgm:ptLst>
  <dgm:cxnLst>
    <dgm:cxn modelId="{13814F44-A583-4108-BF68-ECC270DD9AC6}" srcId="{D076AB64-309D-492C-87D2-031A36E40F18}" destId="{A980A6E9-31F9-457E-A635-96A81B313BEA}" srcOrd="1" destOrd="0" parTransId="{B0D6C4B6-540E-4B02-B69A-B39E089958A3}" sibTransId="{2C7320CD-2953-4E84-813A-2EE7AF18A195}"/>
    <dgm:cxn modelId="{1B702133-00E9-4A0D-8E9A-78325D606FC5}" type="presOf" srcId="{D076AB64-309D-492C-87D2-031A36E40F18}" destId="{238AEAA3-4C08-4B05-9E65-2BD40C72F1DA}" srcOrd="0" destOrd="0" presId="urn:microsoft.com/office/officeart/2009/layout/CircleArrowProcess"/>
    <dgm:cxn modelId="{8546EF62-737E-4B6F-9DFB-38E58D590D3C}" type="presOf" srcId="{F5316774-5A73-43F5-B9D9-3C5D984B259C}" destId="{862CE7D4-7240-4EA5-98BA-A09FE59C54EB}" srcOrd="0" destOrd="0" presId="urn:microsoft.com/office/officeart/2009/layout/CircleArrowProcess"/>
    <dgm:cxn modelId="{9227355C-8951-4AFD-AE4C-0A7C48035BEA}" type="presOf" srcId="{A980A6E9-31F9-457E-A635-96A81B313BEA}" destId="{D4DD632B-469D-406A-B810-893C601C5AE7}" srcOrd="0" destOrd="0" presId="urn:microsoft.com/office/officeart/2009/layout/CircleArrowProcess"/>
    <dgm:cxn modelId="{F1F0A5C3-B9F1-4BFC-8D58-A56518828FA4}" type="presOf" srcId="{5725EC7E-AD1D-49FC-97F4-358D7B3AC2D4}" destId="{D55D46D6-C339-4AE2-B56A-7BEDD468723E}" srcOrd="0" destOrd="0" presId="urn:microsoft.com/office/officeart/2009/layout/CircleArrowProcess"/>
    <dgm:cxn modelId="{8F10228F-88B6-4BB9-B733-3692A136718A}" srcId="{D076AB64-309D-492C-87D2-031A36E40F18}" destId="{5725EC7E-AD1D-49FC-97F4-358D7B3AC2D4}" srcOrd="2" destOrd="0" parTransId="{B57DDDCF-3659-4127-8014-F8634A272B21}" sibTransId="{EB0733D7-6953-4AD3-868B-5D41AD9FC4FF}"/>
    <dgm:cxn modelId="{1DCF3C47-5CA8-4072-B9D6-BD13DFA73F8D}" srcId="{D076AB64-309D-492C-87D2-031A36E40F18}" destId="{F5316774-5A73-43F5-B9D9-3C5D984B259C}" srcOrd="0" destOrd="0" parTransId="{E6C338B0-CC38-4A35-AB95-16F152062342}" sibTransId="{25768E96-DBDD-4EBA-9AA8-F9DC980E97E7}"/>
    <dgm:cxn modelId="{8CABA6FC-CF8A-4C7D-8098-6DCFE4A7B9BA}" type="presParOf" srcId="{238AEAA3-4C08-4B05-9E65-2BD40C72F1DA}" destId="{57FDDFC3-5536-4796-8393-7FE5AC3F3F46}" srcOrd="0" destOrd="0" presId="urn:microsoft.com/office/officeart/2009/layout/CircleArrowProcess"/>
    <dgm:cxn modelId="{3FFE2CD3-B28F-4F73-B3C9-5283C25E6FE5}" type="presParOf" srcId="{57FDDFC3-5536-4796-8393-7FE5AC3F3F46}" destId="{16BB3CA3-17F9-4E24-925D-8F806A0BCA2B}" srcOrd="0" destOrd="0" presId="urn:microsoft.com/office/officeart/2009/layout/CircleArrowProcess"/>
    <dgm:cxn modelId="{ABE30170-110A-4FBB-98B4-206542D54A0B}" type="presParOf" srcId="{238AEAA3-4C08-4B05-9E65-2BD40C72F1DA}" destId="{862CE7D4-7240-4EA5-98BA-A09FE59C54EB}" srcOrd="1" destOrd="0" presId="urn:microsoft.com/office/officeart/2009/layout/CircleArrowProcess"/>
    <dgm:cxn modelId="{AF64809E-52F9-4FE4-953D-0F387F6C1A60}" type="presParOf" srcId="{238AEAA3-4C08-4B05-9E65-2BD40C72F1DA}" destId="{C2673C7F-19EB-4279-875D-1CD0D1A63EAA}" srcOrd="2" destOrd="0" presId="urn:microsoft.com/office/officeart/2009/layout/CircleArrowProcess"/>
    <dgm:cxn modelId="{F8413DA7-0C44-41E3-AC4E-531563CB2052}" type="presParOf" srcId="{C2673C7F-19EB-4279-875D-1CD0D1A63EAA}" destId="{1DF8F2AC-E2B3-474B-9E0D-63F7FD872ECF}" srcOrd="0" destOrd="0" presId="urn:microsoft.com/office/officeart/2009/layout/CircleArrowProcess"/>
    <dgm:cxn modelId="{15863EEE-4AF8-46BC-8448-5ED5E86C3A21}" type="presParOf" srcId="{238AEAA3-4C08-4B05-9E65-2BD40C72F1DA}" destId="{D4DD632B-469D-406A-B810-893C601C5AE7}" srcOrd="3" destOrd="0" presId="urn:microsoft.com/office/officeart/2009/layout/CircleArrowProcess"/>
    <dgm:cxn modelId="{966EBAAE-70EA-4385-B581-332136BFAEB8}" type="presParOf" srcId="{238AEAA3-4C08-4B05-9E65-2BD40C72F1DA}" destId="{D78FF20A-C1EF-4594-9CAC-03632E6C3DA7}" srcOrd="4" destOrd="0" presId="urn:microsoft.com/office/officeart/2009/layout/CircleArrowProcess"/>
    <dgm:cxn modelId="{47DB5CBA-60DD-465C-B5B8-13E14973BE50}" type="presParOf" srcId="{D78FF20A-C1EF-4594-9CAC-03632E6C3DA7}" destId="{427F3D19-E760-4A53-87C4-5C513CE992C0}" srcOrd="0" destOrd="0" presId="urn:microsoft.com/office/officeart/2009/layout/CircleArrowProcess"/>
    <dgm:cxn modelId="{7E602503-14C7-4EB4-8545-8E4F8BDDA76F}" type="presParOf" srcId="{238AEAA3-4C08-4B05-9E65-2BD40C72F1DA}" destId="{D55D46D6-C339-4AE2-B56A-7BEDD468723E}"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CEBE05-72ED-4A6E-BE6C-6E05528AD124}" type="datetimeFigureOut">
              <a:rPr lang="en-US" smtClean="0"/>
              <a:t>4/9/2022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01117-3893-4942-9F4A-54BA058213BE}" type="slidenum">
              <a:rPr lang="en-US" smtClean="0"/>
              <a:t>‹#›</a:t>
            </a:fld>
            <a:endParaRPr lang="en-US"/>
          </a:p>
        </p:txBody>
      </p:sp>
    </p:spTree>
    <p:extLst>
      <p:ext uri="{BB962C8B-B14F-4D97-AF65-F5344CB8AC3E}">
        <p14:creationId xmlns:p14="http://schemas.microsoft.com/office/powerpoint/2010/main" val="3891435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001117-3893-4942-9F4A-54BA058213BE}" type="slidenum">
              <a:rPr lang="en-US" smtClean="0"/>
              <a:t>1</a:t>
            </a:fld>
            <a:endParaRPr lang="en-US"/>
          </a:p>
        </p:txBody>
      </p:sp>
    </p:spTree>
    <p:extLst>
      <p:ext uri="{BB962C8B-B14F-4D97-AF65-F5344CB8AC3E}">
        <p14:creationId xmlns:p14="http://schemas.microsoft.com/office/powerpoint/2010/main" val="313586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16249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001117-3893-4942-9F4A-54BA058213BE}" type="slidenum">
              <a:rPr lang="en-US" smtClean="0"/>
              <a:t>12</a:t>
            </a:fld>
            <a:endParaRPr lang="en-US"/>
          </a:p>
        </p:txBody>
      </p:sp>
    </p:spTree>
    <p:extLst>
      <p:ext uri="{BB962C8B-B14F-4D97-AF65-F5344CB8AC3E}">
        <p14:creationId xmlns:p14="http://schemas.microsoft.com/office/powerpoint/2010/main" val="3993894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2E8274-8E73-4822-B5F5-32082B47D09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2E8274-8E73-4822-B5F5-32082B47D09B}" type="slidenum">
              <a:rPr lang="en-US" smtClean="0"/>
              <a:t>‹#›</a:t>
            </a:fld>
            <a:endParaRPr lang="en-US" dirty="0"/>
          </a:p>
        </p:txBody>
      </p:sp>
      <p:sp>
        <p:nvSpPr>
          <p:cNvPr id="9" name="Content Placeholder 8"/>
          <p:cNvSpPr>
            <a:spLocks noGrp="1"/>
          </p:cNvSpPr>
          <p:nvPr>
            <p:ph sz="quarter" idx="13"/>
          </p:nvPr>
        </p:nvSpPr>
        <p:spPr>
          <a:xfrm>
            <a:off x="406400" y="381000"/>
            <a:ext cx="103632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939C5D72-2C72-48C5-868E-110BCFFDCE7F}" type="datetimeFigureOut">
              <a:rPr lang="en-US" smtClean="0"/>
              <a:t>4/9/2022</a:t>
            </a:fld>
            <a:endParaRPr lang="en-US" dirty="0"/>
          </a:p>
        </p:txBody>
      </p:sp>
      <p:sp>
        <p:nvSpPr>
          <p:cNvPr id="9" name="Slide Number Placeholder 8"/>
          <p:cNvSpPr>
            <a:spLocks noGrp="1"/>
          </p:cNvSpPr>
          <p:nvPr>
            <p:ph type="sldNum" sz="quarter" idx="11"/>
          </p:nvPr>
        </p:nvSpPr>
        <p:spPr/>
        <p:txBody>
          <a:bodyPr/>
          <a:lstStyle/>
          <a:p>
            <a:fld id="{4A2E8274-8E73-4822-B5F5-32082B47D09B}"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0000"/>
                <a:lumMod val="50000"/>
                <a:lumOff val="50000"/>
              </a:schemeClr>
            </a:gs>
            <a:gs pos="60000">
              <a:schemeClr val="bg2">
                <a:shade val="100000"/>
                <a:satMod val="115000"/>
                <a:lumMod val="0"/>
                <a:lumOff val="100000"/>
              </a:schemeClr>
            </a:gs>
            <a:gs pos="100000">
              <a:schemeClr val="bg2">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A2E8274-8E73-4822-B5F5-32082B47D09B}" type="slidenum">
              <a:rPr lang="en-US" smtClean="0"/>
              <a:t>‹#›</a:t>
            </a:fld>
            <a:endParaRPr lang="en-US" dirty="0"/>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939C5D72-2C72-48C5-868E-110BCFFDCE7F}" type="datetimeFigureOut">
              <a:rPr lang="en-US" smtClean="0"/>
              <a:t>4/9/2022</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73826" y="1144987"/>
            <a:ext cx="7772400" cy="1940243"/>
          </a:xfrm>
        </p:spPr>
        <p:txBody>
          <a:bodyPr>
            <a:normAutofit/>
          </a:bodyPr>
          <a:lstStyle/>
          <a:p>
            <a:pPr algn="l"/>
            <a:r>
              <a:rPr lang="en-US" sz="3200" dirty="0" smtClean="0">
                <a:latin typeface="Calibri" panose="020F0502020204030204" pitchFamily="34" charset="0"/>
                <a:cs typeface="Calibri" panose="020F0502020204030204" pitchFamily="34" charset="0"/>
              </a:rPr>
              <a:t> </a:t>
            </a:r>
            <a:r>
              <a:rPr lang="en-US" sz="4000" b="1" dirty="0" smtClean="0">
                <a:latin typeface="Calibri" panose="020F0502020204030204" pitchFamily="34" charset="0"/>
                <a:cs typeface="Calibri" panose="020F0502020204030204" pitchFamily="34" charset="0"/>
              </a:rPr>
              <a:t/>
            </a:r>
            <a:br>
              <a:rPr lang="en-US" sz="4000" b="1" dirty="0" smtClean="0">
                <a:latin typeface="Calibri" panose="020F0502020204030204" pitchFamily="34" charset="0"/>
                <a:cs typeface="Calibri" panose="020F0502020204030204" pitchFamily="34" charset="0"/>
              </a:rPr>
            </a:br>
            <a:r>
              <a:rPr lang="en-US" sz="4000" dirty="0" smtClean="0">
                <a:latin typeface="Tahoma" panose="020B0604030504040204" pitchFamily="34" charset="0"/>
                <a:ea typeface="Tahoma" panose="020B0604030504040204" pitchFamily="34" charset="0"/>
                <a:cs typeface="Tahoma" panose="020B0604030504040204" pitchFamily="34" charset="0"/>
              </a:rPr>
              <a:t>ATM COMMITTEE UPDATE </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Subtitle 2"/>
          <p:cNvSpPr>
            <a:spLocks noGrp="1"/>
          </p:cNvSpPr>
          <p:nvPr>
            <p:ph type="subTitle" idx="1"/>
          </p:nvPr>
        </p:nvSpPr>
        <p:spPr>
          <a:xfrm>
            <a:off x="4324610" y="3465120"/>
            <a:ext cx="7416816" cy="1655762"/>
          </a:xfrm>
        </p:spPr>
        <p:txBody>
          <a:bodyPr>
            <a:normAutofit/>
          </a:bodyPr>
          <a:lstStyle/>
          <a:p>
            <a:pPr algn="l"/>
            <a:r>
              <a:rPr lang="en-US" sz="3200" b="1" dirty="0" smtClean="0">
                <a:solidFill>
                  <a:schemeClr val="accent6"/>
                </a:solidFill>
                <a:latin typeface="Tahoma" panose="020B0604030504040204" pitchFamily="34" charset="0"/>
                <a:ea typeface="Tahoma" panose="020B0604030504040204" pitchFamily="34" charset="0"/>
                <a:cs typeface="Tahoma" panose="020B0604030504040204" pitchFamily="34" charset="0"/>
              </a:rPr>
              <a:t>Westford Select Board Meeting </a:t>
            </a:r>
          </a:p>
          <a:p>
            <a:pPr algn="l"/>
            <a:r>
              <a:rPr lang="en-US" sz="3200" b="1" dirty="0" smtClean="0">
                <a:solidFill>
                  <a:schemeClr val="accent6"/>
                </a:solidFill>
                <a:latin typeface="Tahoma" panose="020B0604030504040204" pitchFamily="34" charset="0"/>
                <a:ea typeface="Tahoma" panose="020B0604030504040204" pitchFamily="34" charset="0"/>
                <a:cs typeface="Tahoma" panose="020B0604030504040204" pitchFamily="34" charset="0"/>
              </a:rPr>
              <a:t>February 22, 2022</a:t>
            </a:r>
            <a:endParaRPr lang="en-US" sz="3200" b="1" dirty="0">
              <a:solidFill>
                <a:schemeClr val="accent6"/>
              </a:solidFill>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605" y="2235600"/>
            <a:ext cx="3092586" cy="2272347"/>
          </a:xfrm>
          <a:prstGeom prst="rect">
            <a:avLst/>
          </a:prstGeom>
        </p:spPr>
      </p:pic>
    </p:spTree>
    <p:extLst>
      <p:ext uri="{BB962C8B-B14F-4D97-AF65-F5344CB8AC3E}">
        <p14:creationId xmlns:p14="http://schemas.microsoft.com/office/powerpoint/2010/main" val="1448970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463436006"/>
              </p:ext>
            </p:extLst>
          </p:nvPr>
        </p:nvGraphicFramePr>
        <p:xfrm>
          <a:off x="2604304" y="-1"/>
          <a:ext cx="6620976" cy="6861169"/>
        </p:xfrm>
        <a:graphic>
          <a:graphicData uri="http://schemas.openxmlformats.org/presentationml/2006/ole">
            <mc:AlternateContent xmlns:mc="http://schemas.openxmlformats.org/markup-compatibility/2006">
              <mc:Choice xmlns:v="urn:schemas-microsoft-com:vml" Requires="v">
                <p:oleObj spid="_x0000_s6263" name="Acrobat Document" r:id="rId3" imgW="4663262" imgH="6035040" progId="AcroExch.Document.DC">
                  <p:embed/>
                </p:oleObj>
              </mc:Choice>
              <mc:Fallback>
                <p:oleObj name="Acrobat Document" r:id="rId3" imgW="4663262" imgH="6035040" progId="AcroExch.Document.DC">
                  <p:embed/>
                  <p:pic>
                    <p:nvPicPr>
                      <p:cNvPr id="0" name=""/>
                      <p:cNvPicPr/>
                      <p:nvPr/>
                    </p:nvPicPr>
                    <p:blipFill>
                      <a:blip r:embed="rId4"/>
                      <a:stretch>
                        <a:fillRect/>
                      </a:stretch>
                    </p:blipFill>
                    <p:spPr>
                      <a:xfrm>
                        <a:off x="2604304" y="-1"/>
                        <a:ext cx="6620976" cy="6861169"/>
                      </a:xfrm>
                      <a:prstGeom prst="rect">
                        <a:avLst/>
                      </a:prstGeom>
                    </p:spPr>
                  </p:pic>
                </p:oleObj>
              </mc:Fallback>
            </mc:AlternateContent>
          </a:graphicData>
        </a:graphic>
      </p:graphicFrame>
    </p:spTree>
    <p:extLst>
      <p:ext uri="{BB962C8B-B14F-4D97-AF65-F5344CB8AC3E}">
        <p14:creationId xmlns:p14="http://schemas.microsoft.com/office/powerpoint/2010/main" val="3294554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p:nvPr/>
        </p:nvSpPr>
        <p:spPr>
          <a:xfrm>
            <a:off x="62484" y="990029"/>
            <a:ext cx="6121864" cy="3093124"/>
          </a:xfrm>
          <a:prstGeom prst="rect">
            <a:avLst/>
          </a:prstGeom>
          <a:noFill/>
          <a:ln>
            <a:noFill/>
          </a:ln>
        </p:spPr>
        <p:txBody>
          <a:bodyPr spcFirstLastPara="1" wrap="square" lIns="91425" tIns="91425" rIns="91425" bIns="91425" anchor="t" anchorCtr="0">
            <a:spAutoFit/>
          </a:bodyPr>
          <a:lstStyle/>
          <a:p>
            <a:pPr marL="342900" indent="-342900">
              <a:buFont typeface="Wingdings" panose="05000000000000000000" pitchFamily="2" charset="2"/>
              <a:buChar char="Ø"/>
            </a:pPr>
            <a:r>
              <a:rPr lang="en" sz="2400" dirty="0">
                <a:latin typeface="Tahoma" panose="020B0604030504040204" pitchFamily="34" charset="0"/>
                <a:ea typeface="Tahoma" panose="020B0604030504040204" pitchFamily="34" charset="0"/>
                <a:cs typeface="Tahoma" panose="020B0604030504040204" pitchFamily="34" charset="0"/>
              </a:rPr>
              <a:t>R</a:t>
            </a:r>
            <a:r>
              <a:rPr lang="en" sz="2400" dirty="0" smtClean="0">
                <a:latin typeface="Tahoma" panose="020B0604030504040204" pitchFamily="34" charset="0"/>
                <a:ea typeface="Tahoma" panose="020B0604030504040204" pitchFamily="34" charset="0"/>
                <a:cs typeface="Tahoma" panose="020B0604030504040204" pitchFamily="34" charset="0"/>
              </a:rPr>
              <a:t>eaching </a:t>
            </a:r>
            <a:r>
              <a:rPr lang="en" sz="2400" dirty="0">
                <a:latin typeface="Tahoma" panose="020B0604030504040204" pitchFamily="34" charset="0"/>
                <a:ea typeface="Tahoma" panose="020B0604030504040204" pitchFamily="34" charset="0"/>
                <a:cs typeface="Tahoma" panose="020B0604030504040204" pitchFamily="34" charset="0"/>
              </a:rPr>
              <a:t>a good distribution of residents who do and do not </a:t>
            </a:r>
            <a:r>
              <a:rPr lang="en" sz="2400" dirty="0" smtClean="0">
                <a:latin typeface="Tahoma" panose="020B0604030504040204" pitchFamily="34" charset="0"/>
                <a:ea typeface="Tahoma" panose="020B0604030504040204" pitchFamily="34" charset="0"/>
                <a:cs typeface="Tahoma" panose="020B0604030504040204" pitchFamily="34" charset="0"/>
              </a:rPr>
              <a:t>attend </a:t>
            </a:r>
          </a:p>
          <a:p>
            <a:endParaRPr lang="en" sz="2400" dirty="0" smtClean="0">
              <a:latin typeface="Tahoma" panose="020B0604030504040204" pitchFamily="34" charset="0"/>
              <a:ea typeface="Tahoma" panose="020B0604030504040204" pitchFamily="34" charset="0"/>
              <a:cs typeface="Tahoma" panose="020B0604030504040204" pitchFamily="34" charset="0"/>
            </a:endParaRPr>
          </a:p>
          <a:p>
            <a:pPr marL="342900" indent="-342900">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Recognized </a:t>
            </a:r>
            <a:r>
              <a:rPr lang="en-US" sz="2400" dirty="0">
                <a:latin typeface="Tahoma" panose="020B0604030504040204" pitchFamily="34" charset="0"/>
                <a:ea typeface="Tahoma" panose="020B0604030504040204" pitchFamily="34" charset="0"/>
                <a:cs typeface="Tahoma" panose="020B0604030504040204" pitchFamily="34" charset="0"/>
              </a:rPr>
              <a:t>weakness </a:t>
            </a:r>
            <a:r>
              <a:rPr lang="en-US" sz="2400" dirty="0" smtClean="0">
                <a:latin typeface="Tahoma" panose="020B0604030504040204" pitchFamily="34" charset="0"/>
                <a:ea typeface="Tahoma" panose="020B0604030504040204" pitchFamily="34" charset="0"/>
                <a:cs typeface="Tahoma" panose="020B0604030504040204" pitchFamily="34" charset="0"/>
              </a:rPr>
              <a:t>– Responses do not </a:t>
            </a:r>
            <a:r>
              <a:rPr lang="en-US" sz="2400" dirty="0">
                <a:latin typeface="Tahoma" panose="020B0604030504040204" pitchFamily="34" charset="0"/>
                <a:ea typeface="Tahoma" panose="020B0604030504040204" pitchFamily="34" charset="0"/>
                <a:cs typeface="Tahoma" panose="020B0604030504040204" pitchFamily="34" charset="0"/>
              </a:rPr>
              <a:t>fully represent demographics of town's registered voters. </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en-US" sz="2400" dirty="0">
                <a:latin typeface="Tahoma" panose="020B0604030504040204" pitchFamily="34" charset="0"/>
                <a:ea typeface="Tahoma" panose="020B0604030504040204" pitchFamily="34" charset="0"/>
                <a:cs typeface="Tahoma" panose="020B0604030504040204" pitchFamily="34" charset="0"/>
              </a:rPr>
              <a:t>&gt;</a:t>
            </a:r>
            <a:r>
              <a:rPr lang="en-US" sz="2400" dirty="0" smtClean="0">
                <a:latin typeface="Tahoma" panose="020B0604030504040204" pitchFamily="34" charset="0"/>
                <a:ea typeface="Tahoma" panose="020B0604030504040204" pitchFamily="34" charset="0"/>
                <a:cs typeface="Tahoma" panose="020B0604030504040204" pitchFamily="34" charset="0"/>
              </a:rPr>
              <a:t>4</a:t>
            </a:r>
            <a:r>
              <a:rPr lang="en-US" sz="2400" dirty="0">
                <a:latin typeface="Tahoma" panose="020B0604030504040204" pitchFamily="34" charset="0"/>
                <a:ea typeface="Tahoma" panose="020B0604030504040204" pitchFamily="34" charset="0"/>
                <a:cs typeface="Tahoma" panose="020B0604030504040204" pitchFamily="34" charset="0"/>
              </a:rPr>
              <a:t>% of </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  17,383 </a:t>
            </a:r>
            <a:r>
              <a:rPr lang="en-US" sz="2400" dirty="0">
                <a:latin typeface="Tahoma" panose="020B0604030504040204" pitchFamily="34" charset="0"/>
                <a:ea typeface="Tahoma" panose="020B0604030504040204" pitchFamily="34" charset="0"/>
                <a:cs typeface="Tahoma" panose="020B0604030504040204" pitchFamily="34" charset="0"/>
              </a:rPr>
              <a:t>registered voters)</a:t>
            </a:r>
          </a:p>
          <a:p>
            <a:pPr algn="ctr"/>
            <a:endParaRPr sz="2100" dirty="0"/>
          </a:p>
        </p:txBody>
      </p:sp>
      <p:pic>
        <p:nvPicPr>
          <p:cNvPr id="64" name="Google Shape;64;p14" descr="Forms response chart. Question title: I attend Annual or Special Town Meeting:. Number of responses: 759 responses."/>
          <p:cNvPicPr preferRelativeResize="0"/>
          <p:nvPr/>
        </p:nvPicPr>
        <p:blipFill rotWithShape="1">
          <a:blip r:embed="rId3">
            <a:alphaModFix/>
          </a:blip>
          <a:srcRect r="20685"/>
          <a:stretch/>
        </p:blipFill>
        <p:spPr>
          <a:xfrm>
            <a:off x="6031947" y="517653"/>
            <a:ext cx="5066749" cy="2468562"/>
          </a:xfrm>
          <a:prstGeom prst="rect">
            <a:avLst/>
          </a:prstGeom>
          <a:noFill/>
          <a:ln>
            <a:noFill/>
          </a:ln>
        </p:spPr>
      </p:pic>
      <p:sp>
        <p:nvSpPr>
          <p:cNvPr id="66" name="Google Shape;66;p14"/>
          <p:cNvSpPr txBox="1"/>
          <p:nvPr/>
        </p:nvSpPr>
        <p:spPr>
          <a:xfrm>
            <a:off x="312948" y="3841820"/>
            <a:ext cx="6006130" cy="3016180"/>
          </a:xfrm>
          <a:prstGeom prst="rect">
            <a:avLst/>
          </a:prstGeom>
          <a:noFill/>
          <a:ln>
            <a:noFill/>
          </a:ln>
        </p:spPr>
        <p:txBody>
          <a:bodyPr spcFirstLastPara="1" wrap="square" lIns="91425" tIns="91425" rIns="91425" bIns="91425" anchor="t" anchorCtr="0">
            <a:spAutoFit/>
          </a:bodyPr>
          <a:lstStyle/>
          <a:p>
            <a:r>
              <a:rPr lang="en" sz="2300" dirty="0" smtClean="0">
                <a:latin typeface="Tahoma" panose="020B0604030504040204" pitchFamily="34" charset="0"/>
                <a:ea typeface="Tahoma" panose="020B0604030504040204" pitchFamily="34" charset="0"/>
                <a:cs typeface="Tahoma" panose="020B0604030504040204" pitchFamily="34" charset="0"/>
              </a:rPr>
              <a:t>Top </a:t>
            </a:r>
            <a:r>
              <a:rPr lang="en" sz="2300" dirty="0">
                <a:latin typeface="Tahoma" panose="020B0604030504040204" pitchFamily="34" charset="0"/>
                <a:ea typeface="Tahoma" panose="020B0604030504040204" pitchFamily="34" charset="0"/>
                <a:cs typeface="Tahoma" panose="020B0604030504040204" pitchFamily="34" charset="0"/>
              </a:rPr>
              <a:t>answers for “What makes attending challenging/impossible</a:t>
            </a:r>
            <a:r>
              <a:rPr lang="en" sz="2300" dirty="0" smtClean="0">
                <a:latin typeface="Tahoma" panose="020B0604030504040204" pitchFamily="34" charset="0"/>
                <a:ea typeface="Tahoma" panose="020B0604030504040204" pitchFamily="34" charset="0"/>
                <a:cs typeface="Tahoma" panose="020B0604030504040204" pitchFamily="34" charset="0"/>
              </a:rPr>
              <a:t>?”</a:t>
            </a:r>
          </a:p>
          <a:p>
            <a:r>
              <a:rPr lang="en" sz="2300" dirty="0" smtClean="0">
                <a:latin typeface="Tahoma" panose="020B0604030504040204" pitchFamily="34" charset="0"/>
                <a:ea typeface="Tahoma" panose="020B0604030504040204" pitchFamily="34" charset="0"/>
                <a:cs typeface="Tahoma" panose="020B0604030504040204" pitchFamily="34" charset="0"/>
              </a:rPr>
              <a:t> </a:t>
            </a:r>
            <a:r>
              <a:rPr lang="en" sz="2300" dirty="0">
                <a:latin typeface="Tahoma" panose="020B0604030504040204" pitchFamily="34" charset="0"/>
                <a:ea typeface="Tahoma" panose="020B0604030504040204" pitchFamily="34" charset="0"/>
                <a:cs typeface="Tahoma" panose="020B0604030504040204" pitchFamily="34" charset="0"/>
              </a:rPr>
              <a:t>(multiple choice)</a:t>
            </a:r>
            <a:endParaRPr sz="2300" dirty="0">
              <a:latin typeface="Tahoma" panose="020B0604030504040204" pitchFamily="34" charset="0"/>
              <a:ea typeface="Tahoma" panose="020B0604030504040204" pitchFamily="34" charset="0"/>
              <a:cs typeface="Tahoma" panose="020B0604030504040204" pitchFamily="34" charset="0"/>
            </a:endParaRPr>
          </a:p>
          <a:p>
            <a:pPr marL="457200" indent="-355600">
              <a:buSzPts val="2000"/>
              <a:buChar char="●"/>
            </a:pPr>
            <a:r>
              <a:rPr lang="en" sz="2300" dirty="0">
                <a:latin typeface="Tahoma" panose="020B0604030504040204" pitchFamily="34" charset="0"/>
                <a:ea typeface="Tahoma" panose="020B0604030504040204" pitchFamily="34" charset="0"/>
                <a:cs typeface="Tahoma" panose="020B0604030504040204" pitchFamily="34" charset="0"/>
              </a:rPr>
              <a:t>Conflicts </a:t>
            </a:r>
            <a:r>
              <a:rPr lang="en" sz="2300" dirty="0" smtClean="0">
                <a:latin typeface="Tahoma" panose="020B0604030504040204" pitchFamily="34" charset="0"/>
                <a:ea typeface="Tahoma" panose="020B0604030504040204" pitchFamily="34" charset="0"/>
                <a:cs typeface="Tahoma" panose="020B0604030504040204" pitchFamily="34" charset="0"/>
              </a:rPr>
              <a:t>with events/activities/work</a:t>
            </a:r>
            <a:endParaRPr sz="2300" dirty="0">
              <a:latin typeface="Tahoma" panose="020B0604030504040204" pitchFamily="34" charset="0"/>
              <a:ea typeface="Tahoma" panose="020B0604030504040204" pitchFamily="34" charset="0"/>
              <a:cs typeface="Tahoma" panose="020B0604030504040204" pitchFamily="34" charset="0"/>
            </a:endParaRPr>
          </a:p>
          <a:p>
            <a:pPr marL="457200" indent="-355600">
              <a:buSzPts val="2000"/>
              <a:buChar char="●"/>
            </a:pPr>
            <a:r>
              <a:rPr lang="en" sz="2300" dirty="0">
                <a:latin typeface="Tahoma" panose="020B0604030504040204" pitchFamily="34" charset="0"/>
                <a:ea typeface="Tahoma" panose="020B0604030504040204" pitchFamily="34" charset="0"/>
                <a:cs typeface="Tahoma" panose="020B0604030504040204" pitchFamily="34" charset="0"/>
              </a:rPr>
              <a:t>Length of Meeting</a:t>
            </a:r>
            <a:endParaRPr sz="2300" dirty="0">
              <a:latin typeface="Tahoma" panose="020B0604030504040204" pitchFamily="34" charset="0"/>
              <a:ea typeface="Tahoma" panose="020B0604030504040204" pitchFamily="34" charset="0"/>
              <a:cs typeface="Tahoma" panose="020B0604030504040204" pitchFamily="34" charset="0"/>
            </a:endParaRPr>
          </a:p>
          <a:p>
            <a:pPr marL="457200" indent="-355600">
              <a:buSzPts val="2000"/>
              <a:buChar char="●"/>
            </a:pPr>
            <a:r>
              <a:rPr lang="en" sz="2300" dirty="0">
                <a:latin typeface="Tahoma" panose="020B0604030504040204" pitchFamily="34" charset="0"/>
                <a:ea typeface="Tahoma" panose="020B0604030504040204" pitchFamily="34" charset="0"/>
                <a:cs typeface="Tahoma" panose="020B0604030504040204" pitchFamily="34" charset="0"/>
              </a:rPr>
              <a:t>‘It is not challenging for me.’ </a:t>
            </a:r>
            <a:endParaRPr sz="2300" dirty="0">
              <a:latin typeface="Tahoma" panose="020B0604030504040204" pitchFamily="34" charset="0"/>
              <a:ea typeface="Tahoma" panose="020B0604030504040204" pitchFamily="34" charset="0"/>
              <a:cs typeface="Tahoma" panose="020B0604030504040204" pitchFamily="34" charset="0"/>
            </a:endParaRPr>
          </a:p>
          <a:p>
            <a:pPr marL="457200" indent="-355600">
              <a:buSzPts val="2000"/>
              <a:buChar char="●"/>
            </a:pPr>
            <a:r>
              <a:rPr lang="en" sz="2300" dirty="0">
                <a:latin typeface="Tahoma" panose="020B0604030504040204" pitchFamily="34" charset="0"/>
                <a:ea typeface="Tahoma" panose="020B0604030504040204" pitchFamily="34" charset="0"/>
                <a:cs typeface="Tahoma" panose="020B0604030504040204" pitchFamily="34" charset="0"/>
              </a:rPr>
              <a:t>Childcare</a:t>
            </a:r>
            <a:endParaRPr sz="2300" dirty="0">
              <a:latin typeface="Tahoma" panose="020B0604030504040204" pitchFamily="34" charset="0"/>
              <a:ea typeface="Tahoma" panose="020B0604030504040204" pitchFamily="34" charset="0"/>
              <a:cs typeface="Tahoma" panose="020B0604030504040204" pitchFamily="34" charset="0"/>
            </a:endParaRPr>
          </a:p>
          <a:p>
            <a:pPr marL="101600">
              <a:buSzPts val="2000"/>
            </a:pPr>
            <a:endParaRPr sz="2300" dirty="0">
              <a:latin typeface="Tahoma" panose="020B0604030504040204" pitchFamily="34" charset="0"/>
              <a:ea typeface="Tahoma" panose="020B0604030504040204" pitchFamily="34" charset="0"/>
              <a:cs typeface="Tahoma" panose="020B0604030504040204" pitchFamily="34" charset="0"/>
            </a:endParaRPr>
          </a:p>
        </p:txBody>
      </p:sp>
      <p:sp>
        <p:nvSpPr>
          <p:cNvPr id="2" name="Title 1"/>
          <p:cNvSpPr>
            <a:spLocks noGrp="1"/>
          </p:cNvSpPr>
          <p:nvPr>
            <p:ph type="title"/>
          </p:nvPr>
        </p:nvSpPr>
        <p:spPr>
          <a:xfrm>
            <a:off x="569843" y="36099"/>
            <a:ext cx="10160000" cy="1143000"/>
          </a:xfrm>
        </p:spPr>
        <p:txBody>
          <a:bodyPr/>
          <a:lstStyle/>
          <a:p>
            <a:r>
              <a:rPr lang="en-US" dirty="0" smtClean="0"/>
              <a:t>Initial Findings</a:t>
            </a:r>
            <a:endParaRPr lang="en-US"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6973" y="3694272"/>
            <a:ext cx="5161723" cy="2216198"/>
          </a:xfrm>
          <a:prstGeom prst="rect">
            <a:avLst/>
          </a:prstGeom>
        </p:spPr>
      </p:pic>
    </p:spTree>
    <p:extLst>
      <p:ext uri="{BB962C8B-B14F-4D97-AF65-F5344CB8AC3E}">
        <p14:creationId xmlns:p14="http://schemas.microsoft.com/office/powerpoint/2010/main" val="15912312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2</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sz="4000" dirty="0" smtClean="0">
                <a:latin typeface="Tahoma" panose="020B0604030504040204" pitchFamily="34" charset="0"/>
                <a:ea typeface="Tahoma" panose="020B0604030504040204" pitchFamily="34" charset="0"/>
                <a:cs typeface="Tahoma" panose="020B0604030504040204" pitchFamily="34" charset="0"/>
              </a:rPr>
              <a:t>Other Town Data Collection </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342900" lvl="1" indent="-342900">
              <a:spcBef>
                <a:spcPts val="1000"/>
              </a:spcBef>
            </a:pPr>
            <a:r>
              <a:rPr lang="en-US" sz="2400" dirty="0" smtClean="0">
                <a:latin typeface="Tahoma" panose="020B0604030504040204" pitchFamily="34" charset="0"/>
                <a:ea typeface="Tahoma" panose="020B0604030504040204" pitchFamily="34" charset="0"/>
                <a:cs typeface="Tahoma" panose="020B0604030504040204" pitchFamily="34" charset="0"/>
              </a:rPr>
              <a:t>Working Group: Kristina </a:t>
            </a:r>
            <a:r>
              <a:rPr lang="en-US" sz="2400" dirty="0">
                <a:latin typeface="Tahoma" panose="020B0604030504040204" pitchFamily="34" charset="0"/>
                <a:ea typeface="Tahoma" panose="020B0604030504040204" pitchFamily="34" charset="0"/>
                <a:cs typeface="Tahoma" panose="020B0604030504040204" pitchFamily="34" charset="0"/>
              </a:rPr>
              <a:t>Greene (Lead), </a:t>
            </a:r>
            <a:r>
              <a:rPr lang="en-US" sz="2400" dirty="0" smtClean="0">
                <a:latin typeface="Tahoma" panose="020B0604030504040204" pitchFamily="34" charset="0"/>
                <a:ea typeface="Tahoma" panose="020B0604030504040204" pitchFamily="34" charset="0"/>
                <a:cs typeface="Tahoma" panose="020B0604030504040204" pitchFamily="34" charset="0"/>
              </a:rPr>
              <a:t>Megan Eckroth, Linda Greene </a:t>
            </a:r>
            <a:endParaRPr lang="en-US" sz="2400" dirty="0">
              <a:latin typeface="Tahoma" panose="020B0604030504040204" pitchFamily="34" charset="0"/>
              <a:ea typeface="Tahoma" panose="020B0604030504040204" pitchFamily="34" charset="0"/>
              <a:cs typeface="Tahoma" panose="020B0604030504040204" pitchFamily="34" charset="0"/>
            </a:endParaRPr>
          </a:p>
          <a:p>
            <a:pPr marL="342900" lvl="1" indent="-342900">
              <a:spcBef>
                <a:spcPts val="1000"/>
              </a:spcBef>
            </a:pPr>
            <a:endParaRPr lang="en-US" dirty="0" smtClean="0">
              <a:latin typeface="Tahoma" panose="020B0604030504040204" pitchFamily="34" charset="0"/>
              <a:ea typeface="Tahoma" panose="020B0604030504040204" pitchFamily="34" charset="0"/>
              <a:cs typeface="Tahoma" panose="020B0604030504040204" pitchFamily="34" charset="0"/>
            </a:endParaRPr>
          </a:p>
          <a:p>
            <a:r>
              <a:rPr lang="en-US" sz="2400" dirty="0" smtClean="0">
                <a:latin typeface="Tahoma" panose="020B0604030504040204" pitchFamily="34" charset="0"/>
                <a:ea typeface="Tahoma" panose="020B0604030504040204" pitchFamily="34" charset="0"/>
                <a:cs typeface="Tahoma" panose="020B0604030504040204" pitchFamily="34" charset="0"/>
              </a:rPr>
              <a:t>Questionnaires distributed to 259 MA Open Town Meeting Towns via Mass Moderators Association (MMA); </a:t>
            </a:r>
            <a:r>
              <a:rPr lang="en-US" sz="2400" b="1" dirty="0" smtClean="0">
                <a:latin typeface="Tahoma" panose="020B0604030504040204" pitchFamily="34" charset="0"/>
                <a:ea typeface="Tahoma" panose="020B0604030504040204" pitchFamily="34" charset="0"/>
                <a:cs typeface="Tahoma" panose="020B0604030504040204" pitchFamily="34" charset="0"/>
              </a:rPr>
              <a:t>45</a:t>
            </a:r>
            <a:r>
              <a:rPr lang="en-US" sz="2400" dirty="0" smtClean="0">
                <a:latin typeface="Tahoma" panose="020B0604030504040204" pitchFamily="34" charset="0"/>
                <a:ea typeface="Tahoma" panose="020B0604030504040204" pitchFamily="34" charset="0"/>
                <a:cs typeface="Tahoma" panose="020B0604030504040204" pitchFamily="34" charset="0"/>
              </a:rPr>
              <a:t> Returned (17%)</a:t>
            </a:r>
          </a:p>
          <a:p>
            <a:pPr lvl="1">
              <a:buFont typeface="Wingdings" panose="05000000000000000000" pitchFamily="2" charset="2"/>
              <a:buChar char="Ø"/>
            </a:pPr>
            <a:r>
              <a:rPr lang="en-US" sz="2400" dirty="0">
                <a:latin typeface="Tahoma" panose="020B0604030504040204" pitchFamily="34" charset="0"/>
                <a:ea typeface="Tahoma" panose="020B0604030504040204" pitchFamily="34" charset="0"/>
                <a:cs typeface="Tahoma" panose="020B0604030504040204" pitchFamily="34" charset="0"/>
              </a:rPr>
              <a:t>Window: January 12</a:t>
            </a:r>
            <a:r>
              <a:rPr lang="en-US" sz="2400" baseline="30000" dirty="0">
                <a:latin typeface="Tahoma" panose="020B0604030504040204" pitchFamily="34" charset="0"/>
                <a:ea typeface="Tahoma" panose="020B0604030504040204" pitchFamily="34" charset="0"/>
                <a:cs typeface="Tahoma" panose="020B0604030504040204" pitchFamily="34" charset="0"/>
              </a:rPr>
              <a:t>th</a:t>
            </a:r>
            <a:r>
              <a:rPr lang="en-US" sz="2400" dirty="0">
                <a:latin typeface="Tahoma" panose="020B0604030504040204" pitchFamily="34" charset="0"/>
                <a:ea typeface="Tahoma" panose="020B0604030504040204" pitchFamily="34" charset="0"/>
                <a:cs typeface="Tahoma" panose="020B0604030504040204" pitchFamily="34" charset="0"/>
              </a:rPr>
              <a:t> to February 11</a:t>
            </a:r>
            <a:r>
              <a:rPr lang="en-US" sz="2400" baseline="30000" dirty="0">
                <a:latin typeface="Tahoma" panose="020B0604030504040204" pitchFamily="34" charset="0"/>
                <a:ea typeface="Tahoma" panose="020B0604030504040204" pitchFamily="34" charset="0"/>
                <a:cs typeface="Tahoma" panose="020B0604030504040204" pitchFamily="34" charset="0"/>
              </a:rPr>
              <a:t>th</a:t>
            </a:r>
            <a:r>
              <a:rPr lang="en-US" sz="2400" dirty="0">
                <a:latin typeface="Tahoma" panose="020B0604030504040204" pitchFamily="34" charset="0"/>
                <a:ea typeface="Tahoma" panose="020B0604030504040204" pitchFamily="34" charset="0"/>
                <a:cs typeface="Tahoma" panose="020B0604030504040204" pitchFamily="34" charset="0"/>
              </a:rPr>
              <a:t>: </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Group will individually reach out to 21 Towns earmarked as ‘market basket’ communities i.e.: Bedford, Concord, Groton, etc.  </a:t>
            </a:r>
          </a:p>
          <a:p>
            <a:r>
              <a:rPr lang="en-US" sz="2400" dirty="0" smtClean="0">
                <a:latin typeface="Tahoma" panose="020B0604030504040204" pitchFamily="34" charset="0"/>
                <a:ea typeface="Tahoma" panose="020B0604030504040204" pitchFamily="34" charset="0"/>
                <a:cs typeface="Tahoma" panose="020B0604030504040204" pitchFamily="34" charset="0"/>
              </a:rPr>
              <a:t>Goal: Better understand other MA Towns’ attendance experiences and be able to leverage any special strategies used to increase attendance. </a:t>
            </a:r>
          </a:p>
          <a:p>
            <a:r>
              <a:rPr lang="en-US" sz="2400" dirty="0" smtClean="0">
                <a:latin typeface="Tahoma" panose="020B0604030504040204" pitchFamily="34" charset="0"/>
                <a:ea typeface="Tahoma" panose="020B0604030504040204" pitchFamily="34" charset="0"/>
                <a:cs typeface="Tahoma" panose="020B0604030504040204" pitchFamily="34" charset="0"/>
              </a:rPr>
              <a:t>Group will reconvene March 1</a:t>
            </a:r>
            <a:r>
              <a:rPr lang="en-US" sz="2400" baseline="30000" dirty="0" smtClean="0">
                <a:latin typeface="Tahoma" panose="020B0604030504040204" pitchFamily="34" charset="0"/>
                <a:ea typeface="Tahoma" panose="020B0604030504040204" pitchFamily="34" charset="0"/>
                <a:cs typeface="Tahoma" panose="020B0604030504040204" pitchFamily="34" charset="0"/>
              </a:rPr>
              <a:t>st</a:t>
            </a:r>
            <a:r>
              <a:rPr lang="en-US" sz="2400" dirty="0" smtClean="0">
                <a:latin typeface="Tahoma" panose="020B0604030504040204" pitchFamily="34" charset="0"/>
                <a:ea typeface="Tahoma" panose="020B0604030504040204" pitchFamily="34" charset="0"/>
                <a:cs typeface="Tahoma" panose="020B0604030504040204" pitchFamily="34" charset="0"/>
              </a:rPr>
              <a:t> </a:t>
            </a:r>
          </a:p>
          <a:p>
            <a:endParaRPr lang="en-US" sz="2400" dirty="0">
              <a:latin typeface="Tahoma" panose="020B0604030504040204" pitchFamily="34" charset="0"/>
              <a:ea typeface="Tahoma" panose="020B0604030504040204" pitchFamily="34" charset="0"/>
              <a:cs typeface="Tahoma" panose="020B0604030504040204" pitchFamily="34" charset="0"/>
            </a:endParaRPr>
          </a:p>
          <a:p>
            <a:endParaRPr lang="en-US" sz="2400" dirty="0" smtClean="0">
              <a:latin typeface="Tahoma" panose="020B0604030504040204" pitchFamily="34" charset="0"/>
              <a:ea typeface="Tahoma" panose="020B0604030504040204" pitchFamily="34" charset="0"/>
              <a:cs typeface="Tahoma" panose="020B0604030504040204" pitchFamily="34" charset="0"/>
            </a:endParaRPr>
          </a:p>
          <a:p>
            <a:endParaRPr lang="en-US" dirty="0"/>
          </a:p>
        </p:txBody>
      </p:sp>
      <p:sp>
        <p:nvSpPr>
          <p:cNvPr id="4" name="Rectangle 3"/>
          <p:cNvSpPr/>
          <p:nvPr/>
        </p:nvSpPr>
        <p:spPr>
          <a:xfrm>
            <a:off x="5837591" y="5934670"/>
            <a:ext cx="357790"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79870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087" y="274638"/>
            <a:ext cx="10160000" cy="1143000"/>
          </a:xfrm>
        </p:spPr>
        <p:txBody>
          <a:bodyPr/>
          <a:lstStyle/>
          <a:p>
            <a:r>
              <a:rPr lang="en-US" dirty="0" smtClean="0"/>
              <a:t>Town Questionnaire </a:t>
            </a:r>
            <a:endParaRPr lang="en-US" dirty="0"/>
          </a:p>
        </p:txBody>
      </p:sp>
      <p:sp>
        <p:nvSpPr>
          <p:cNvPr id="3" name="TextBox 2"/>
          <p:cNvSpPr txBox="1"/>
          <p:nvPr/>
        </p:nvSpPr>
        <p:spPr>
          <a:xfrm>
            <a:off x="682103" y="1643271"/>
            <a:ext cx="9855968" cy="3416320"/>
          </a:xfrm>
          <a:prstGeom prst="rect">
            <a:avLst/>
          </a:prstGeom>
          <a:noFill/>
        </p:spPr>
        <p:txBody>
          <a:bodyPr wrap="none" rtlCol="0">
            <a:spAutoFit/>
          </a:bodyPr>
          <a:lstStyle/>
          <a:p>
            <a:endParaRPr lang="en-US" sz="2400" dirty="0" smtClean="0">
              <a:latin typeface="Tahoma" panose="020B0604030504040204" pitchFamily="34" charset="0"/>
              <a:ea typeface="Tahoma" panose="020B0604030504040204" pitchFamily="34" charset="0"/>
              <a:cs typeface="Tahoma" panose="020B0604030504040204" pitchFamily="34" charset="0"/>
            </a:endParaRPr>
          </a:p>
          <a:p>
            <a:r>
              <a:rPr lang="en-US" sz="2400" b="1" dirty="0" smtClean="0">
                <a:latin typeface="Tahoma" panose="020B0604030504040204" pitchFamily="34" charset="0"/>
                <a:ea typeface="Tahoma" panose="020B0604030504040204" pitchFamily="34" charset="0"/>
                <a:cs typeface="Tahoma" panose="020B0604030504040204" pitchFamily="34" charset="0"/>
              </a:rPr>
              <a:t>Open Town Meeting Survey</a:t>
            </a:r>
          </a:p>
          <a:p>
            <a:endParaRPr lang="en-US" sz="2400" dirty="0">
              <a:latin typeface="Tahoma" panose="020B0604030504040204" pitchFamily="34" charset="0"/>
              <a:ea typeface="Tahoma" panose="020B0604030504040204" pitchFamily="34" charset="0"/>
              <a:cs typeface="Tahoma" panose="020B0604030504040204" pitchFamily="34" charset="0"/>
            </a:endParaRPr>
          </a:p>
          <a:p>
            <a:r>
              <a:rPr lang="en-US" sz="2400" dirty="0" smtClean="0">
                <a:latin typeface="Tahoma" panose="020B0604030504040204" pitchFamily="34" charset="0"/>
                <a:ea typeface="Tahoma" panose="020B0604030504040204" pitchFamily="34" charset="0"/>
                <a:cs typeface="Tahoma" panose="020B0604030504040204" pitchFamily="34" charset="0"/>
              </a:rPr>
              <a:t>“The Town of Westford is investigating ways to increase participation </a:t>
            </a:r>
          </a:p>
          <a:p>
            <a:r>
              <a:rPr lang="en-US" sz="2400" dirty="0" smtClean="0">
                <a:latin typeface="Tahoma" panose="020B0604030504040204" pitchFamily="34" charset="0"/>
                <a:ea typeface="Tahoma" panose="020B0604030504040204" pitchFamily="34" charset="0"/>
                <a:cs typeface="Tahoma" panose="020B0604030504040204" pitchFamily="34" charset="0"/>
              </a:rPr>
              <a:t>at our Town Meetings.  We are asking other Open Town Meeting </a:t>
            </a:r>
          </a:p>
          <a:p>
            <a:r>
              <a:rPr lang="en-US" sz="2400" dirty="0" smtClean="0">
                <a:latin typeface="Tahoma" panose="020B0604030504040204" pitchFamily="34" charset="0"/>
                <a:ea typeface="Tahoma" panose="020B0604030504040204" pitchFamily="34" charset="0"/>
                <a:cs typeface="Tahoma" panose="020B0604030504040204" pitchFamily="34" charset="0"/>
              </a:rPr>
              <a:t>municipalities for background information for learning purposes.  </a:t>
            </a:r>
          </a:p>
          <a:p>
            <a:r>
              <a:rPr lang="en-US" sz="2400" dirty="0" smtClean="0">
                <a:latin typeface="Tahoma" panose="020B0604030504040204" pitchFamily="34" charset="0"/>
                <a:ea typeface="Tahoma" panose="020B0604030504040204" pitchFamily="34" charset="0"/>
                <a:cs typeface="Tahoma" panose="020B0604030504040204" pitchFamily="34" charset="0"/>
              </a:rPr>
              <a:t>This survey should only take 5 minutes of your time. If you have</a:t>
            </a:r>
          </a:p>
          <a:p>
            <a:r>
              <a:rPr lang="en-US" sz="2400" dirty="0" smtClean="0">
                <a:latin typeface="Tahoma" panose="020B0604030504040204" pitchFamily="34" charset="0"/>
                <a:ea typeface="Tahoma" panose="020B0604030504040204" pitchFamily="34" charset="0"/>
                <a:cs typeface="Tahoma" panose="020B0604030504040204" pitchFamily="34" charset="0"/>
              </a:rPr>
              <a:t>made significant changes due to Covid, please answer these questions </a:t>
            </a:r>
          </a:p>
          <a:p>
            <a:r>
              <a:rPr lang="en-US" sz="2400" dirty="0" smtClean="0">
                <a:latin typeface="Tahoma" panose="020B0604030504040204" pitchFamily="34" charset="0"/>
                <a:ea typeface="Tahoma" panose="020B0604030504040204" pitchFamily="34" charset="0"/>
                <a:cs typeface="Tahoma" panose="020B0604030504040204" pitchFamily="34" charset="0"/>
              </a:rPr>
              <a:t>for pre-Covid” </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44524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1629"/>
            <a:ext cx="10160000" cy="1143000"/>
          </a:xfrm>
        </p:spPr>
        <p:txBody>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  Town Questionnaire- cont.   </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5" name="TextBox 4"/>
          <p:cNvSpPr txBox="1"/>
          <p:nvPr/>
        </p:nvSpPr>
        <p:spPr>
          <a:xfrm>
            <a:off x="3922643" y="2782957"/>
            <a:ext cx="3172215" cy="461665"/>
          </a:xfrm>
          <a:prstGeom prst="rect">
            <a:avLst/>
          </a:prstGeom>
          <a:noFill/>
        </p:spPr>
        <p:txBody>
          <a:bodyPr wrap="none" rtlCol="0">
            <a:spAutoFit/>
          </a:bodyPr>
          <a:lstStyle/>
          <a:p>
            <a:r>
              <a:rPr lang="en-US" sz="2400" dirty="0" smtClean="0">
                <a:latin typeface="Tahoma" panose="020B0604030504040204" pitchFamily="34" charset="0"/>
                <a:ea typeface="Tahoma" panose="020B0604030504040204" pitchFamily="34" charset="0"/>
                <a:cs typeface="Tahoma" panose="020B0604030504040204" pitchFamily="34" charset="0"/>
              </a:rPr>
              <a:t>Under separate cover </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1285102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3. Remote Participation </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09599" y="1708378"/>
            <a:ext cx="10270435" cy="4800600"/>
          </a:xfrm>
        </p:spPr>
        <p:txBody>
          <a:bodyPr/>
          <a:lstStyle/>
          <a:p>
            <a:r>
              <a:rPr lang="en-US" sz="2400" dirty="0" smtClean="0">
                <a:latin typeface="Tahoma" panose="020B0604030504040204" pitchFamily="34" charset="0"/>
                <a:ea typeface="Tahoma" panose="020B0604030504040204" pitchFamily="34" charset="0"/>
                <a:cs typeface="Tahoma" panose="020B0604030504040204" pitchFamily="34" charset="0"/>
              </a:rPr>
              <a:t>Working Group: Tom </a:t>
            </a:r>
            <a:r>
              <a:rPr lang="en-US" sz="2400" dirty="0">
                <a:latin typeface="Tahoma" panose="020B0604030504040204" pitchFamily="34" charset="0"/>
                <a:ea typeface="Tahoma" panose="020B0604030504040204" pitchFamily="34" charset="0"/>
                <a:cs typeface="Tahoma" panose="020B0604030504040204" pitchFamily="34" charset="0"/>
              </a:rPr>
              <a:t>Barry (Lead), Eric Barber-Mingo, </a:t>
            </a:r>
            <a:r>
              <a:rPr lang="en-US" sz="2400" dirty="0" smtClean="0">
                <a:latin typeface="Tahoma" panose="020B0604030504040204" pitchFamily="34" charset="0"/>
                <a:ea typeface="Tahoma" panose="020B0604030504040204" pitchFamily="34" charset="0"/>
                <a:cs typeface="Tahoma" panose="020B0604030504040204" pitchFamily="34" charset="0"/>
              </a:rPr>
              <a:t>Stephen </a:t>
            </a:r>
            <a:r>
              <a:rPr lang="en-US" sz="2400" dirty="0">
                <a:latin typeface="Tahoma" panose="020B0604030504040204" pitchFamily="34" charset="0"/>
                <a:ea typeface="Tahoma" panose="020B0604030504040204" pitchFamily="34" charset="0"/>
                <a:cs typeface="Tahoma" panose="020B0604030504040204" pitchFamily="34" charset="0"/>
              </a:rPr>
              <a:t>Edwards </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endParaRPr lang="en-US" sz="2400" dirty="0">
              <a:latin typeface="Tahoma" panose="020B0604030504040204" pitchFamily="34" charset="0"/>
              <a:ea typeface="Tahoma" panose="020B0604030504040204" pitchFamily="34" charset="0"/>
              <a:cs typeface="Tahoma" panose="020B0604030504040204" pitchFamily="34" charset="0"/>
            </a:endParaRPr>
          </a:p>
          <a:p>
            <a:r>
              <a:rPr lang="en-US" sz="2400" dirty="0" smtClean="0">
                <a:latin typeface="Tahoma" panose="020B0604030504040204" pitchFamily="34" charset="0"/>
                <a:ea typeface="Tahoma" panose="020B0604030504040204" pitchFamily="34" charset="0"/>
                <a:cs typeface="Tahoma" panose="020B0604030504040204" pitchFamily="34" charset="0"/>
              </a:rPr>
              <a:t>SAMPLE of Research Actions to date: Longer term approach</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Research potential use of a Ballot form of voting</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Research what Local/State/Fed. laws may need changing</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Discuss security of remote electronic voting (e.g. token-based electronic security)</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Review Mass Moderators Association “2040 Town Meeting of </a:t>
            </a:r>
          </a:p>
          <a:p>
            <a:pPr marL="411480" lvl="1" indent="0">
              <a:buNone/>
            </a:pPr>
            <a:r>
              <a:rPr lang="en-US" sz="2400" dirty="0" smtClean="0">
                <a:latin typeface="Tahoma" panose="020B0604030504040204" pitchFamily="34" charset="0"/>
                <a:ea typeface="Tahoma" panose="020B0604030504040204" pitchFamily="34" charset="0"/>
                <a:cs typeface="Tahoma" panose="020B0604030504040204" pitchFamily="34" charset="0"/>
              </a:rPr>
              <a:t>  the Future”. </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Research technology advances to </a:t>
            </a:r>
            <a:r>
              <a:rPr lang="en-US" sz="2400" dirty="0">
                <a:latin typeface="Tahoma" panose="020B0604030504040204" pitchFamily="34" charset="0"/>
                <a:ea typeface="Tahoma" panose="020B0604030504040204" pitchFamily="34" charset="0"/>
                <a:cs typeface="Tahoma" panose="020B0604030504040204" pitchFamily="34" charset="0"/>
              </a:rPr>
              <a:t>a</a:t>
            </a:r>
            <a:r>
              <a:rPr lang="en-US" sz="2400" dirty="0" smtClean="0">
                <a:latin typeface="Tahoma" panose="020B0604030504040204" pitchFamily="34" charset="0"/>
                <a:ea typeface="Tahoma" panose="020B0604030504040204" pitchFamily="34" charset="0"/>
                <a:cs typeface="Tahoma" panose="020B0604030504040204" pitchFamily="34" charset="0"/>
              </a:rPr>
              <a:t>llow for more inclusivity</a:t>
            </a:r>
            <a:endParaRPr lang="en-US" dirty="0" smtClean="0">
              <a:latin typeface="Tahoma" panose="020B0604030504040204" pitchFamily="34" charset="0"/>
              <a:ea typeface="Tahoma" panose="020B0604030504040204" pitchFamily="34" charset="0"/>
              <a:cs typeface="Tahoma" panose="020B0604030504040204" pitchFamily="34" charset="0"/>
            </a:endParaRPr>
          </a:p>
        </p:txBody>
      </p:sp>
      <p:sp>
        <p:nvSpPr>
          <p:cNvPr id="4" name="Rectangle 3"/>
          <p:cNvSpPr/>
          <p:nvPr/>
        </p:nvSpPr>
        <p:spPr>
          <a:xfrm>
            <a:off x="5744826" y="5886126"/>
            <a:ext cx="357790"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3035841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1144" y="1830870"/>
            <a:ext cx="4191000" cy="3143250"/>
          </a:xfrm>
          <a:prstGeom prst="rect">
            <a:avLst/>
          </a:prstGeom>
        </p:spPr>
      </p:pic>
    </p:spTree>
    <p:extLst>
      <p:ext uri="{BB962C8B-B14F-4D97-AF65-F5344CB8AC3E}">
        <p14:creationId xmlns:p14="http://schemas.microsoft.com/office/powerpoint/2010/main" val="6553700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23351829"/>
              </p:ext>
            </p:extLst>
          </p:nvPr>
        </p:nvGraphicFramePr>
        <p:xfrm>
          <a:off x="975485" y="1882731"/>
          <a:ext cx="9119490" cy="3749040"/>
        </p:xfrm>
        <a:graphic>
          <a:graphicData uri="http://schemas.openxmlformats.org/drawingml/2006/table">
            <a:tbl>
              <a:tblPr firstRow="1" bandRow="1">
                <a:tableStyleId>{073A0DAA-6AF3-43AB-8588-CEC1D06C72B9}</a:tableStyleId>
              </a:tblPr>
              <a:tblGrid>
                <a:gridCol w="1277081"/>
                <a:gridCol w="1957956"/>
                <a:gridCol w="2144558"/>
                <a:gridCol w="1845440"/>
                <a:gridCol w="1894455"/>
              </a:tblGrid>
              <a:tr h="370840">
                <a:tc>
                  <a:txBody>
                    <a:bodyPr/>
                    <a:lstStyle/>
                    <a:p>
                      <a:pPr algn="ctr"/>
                      <a:r>
                        <a:rPr lang="en-US" sz="2400" dirty="0" smtClean="0"/>
                        <a:t>Year </a:t>
                      </a:r>
                      <a:endParaRPr lang="en-US" sz="2400" dirty="0"/>
                    </a:p>
                  </a:txBody>
                  <a:tcPr>
                    <a:solidFill>
                      <a:schemeClr val="accent5">
                        <a:lumMod val="50000"/>
                      </a:schemeClr>
                    </a:solidFill>
                  </a:tcPr>
                </a:tc>
                <a:tc>
                  <a:txBody>
                    <a:bodyPr/>
                    <a:lstStyle/>
                    <a:p>
                      <a:pPr algn="ctr"/>
                      <a:r>
                        <a:rPr lang="en-US" sz="2400" dirty="0" smtClean="0"/>
                        <a:t>Location </a:t>
                      </a:r>
                      <a:r>
                        <a:rPr lang="en-US" sz="2400" baseline="0" dirty="0" smtClean="0"/>
                        <a:t> </a:t>
                      </a:r>
                      <a:endParaRPr lang="en-US" sz="2400" dirty="0"/>
                    </a:p>
                  </a:txBody>
                  <a:tcPr>
                    <a:solidFill>
                      <a:schemeClr val="accent5">
                        <a:lumMod val="50000"/>
                      </a:schemeClr>
                    </a:solidFill>
                  </a:tcPr>
                </a:tc>
                <a:tc>
                  <a:txBody>
                    <a:bodyPr/>
                    <a:lstStyle/>
                    <a:p>
                      <a:pPr algn="ctr"/>
                      <a:r>
                        <a:rPr lang="en-US" sz="2400" dirty="0" smtClean="0"/>
                        <a:t>Attendance  </a:t>
                      </a:r>
                      <a:endParaRPr lang="en-US" sz="2400" dirty="0"/>
                    </a:p>
                  </a:txBody>
                  <a:tcPr>
                    <a:solidFill>
                      <a:schemeClr val="accent5">
                        <a:lumMod val="50000"/>
                      </a:schemeClr>
                    </a:solidFill>
                  </a:tcPr>
                </a:tc>
                <a:tc>
                  <a:txBody>
                    <a:bodyPr/>
                    <a:lstStyle/>
                    <a:p>
                      <a:pPr algn="ctr"/>
                      <a:r>
                        <a:rPr lang="en-US" sz="2400" dirty="0" smtClean="0"/>
                        <a:t>Registered Voters </a:t>
                      </a:r>
                      <a:endParaRPr lang="en-US" sz="2400" dirty="0"/>
                    </a:p>
                  </a:txBody>
                  <a:tcPr>
                    <a:solidFill>
                      <a:schemeClr val="accent5">
                        <a:lumMod val="50000"/>
                      </a:schemeClr>
                    </a:solidFill>
                  </a:tcPr>
                </a:tc>
                <a:tc>
                  <a:txBody>
                    <a:bodyPr/>
                    <a:lstStyle/>
                    <a:p>
                      <a:pPr algn="ctr"/>
                      <a:r>
                        <a:rPr lang="en-US" sz="2400" dirty="0" smtClean="0"/>
                        <a:t>% of Registered Voters </a:t>
                      </a:r>
                      <a:endParaRPr lang="en-US" sz="2400" dirty="0"/>
                    </a:p>
                  </a:txBody>
                  <a:tcPr>
                    <a:solidFill>
                      <a:schemeClr val="accent5">
                        <a:lumMod val="50000"/>
                      </a:schemeClr>
                    </a:solidFill>
                  </a:tcPr>
                </a:tc>
              </a:tr>
              <a:tr h="370840">
                <a:tc>
                  <a:txBody>
                    <a:bodyPr/>
                    <a:lstStyle/>
                    <a:p>
                      <a:pPr algn="ctr"/>
                      <a:r>
                        <a:rPr lang="en-US" sz="2400" dirty="0" smtClean="0"/>
                        <a:t>2021</a:t>
                      </a:r>
                      <a:endParaRPr lang="en-US" sz="2400" dirty="0"/>
                    </a:p>
                  </a:txBody>
                  <a:tcPr/>
                </a:tc>
                <a:tc>
                  <a:txBody>
                    <a:bodyPr/>
                    <a:lstStyle/>
                    <a:p>
                      <a:pPr algn="ctr"/>
                      <a:r>
                        <a:rPr lang="en-US" sz="2400" dirty="0" smtClean="0"/>
                        <a:t>WA Field</a:t>
                      </a:r>
                      <a:endParaRPr lang="en-US" sz="2400" dirty="0"/>
                    </a:p>
                  </a:txBody>
                  <a:tcPr/>
                </a:tc>
                <a:tc>
                  <a:txBody>
                    <a:bodyPr/>
                    <a:lstStyle/>
                    <a:p>
                      <a:pPr algn="ctr"/>
                      <a:r>
                        <a:rPr lang="en-US" sz="2400" dirty="0" smtClean="0"/>
                        <a:t>275</a:t>
                      </a:r>
                      <a:endParaRPr lang="en-US" sz="2400" dirty="0"/>
                    </a:p>
                  </a:txBody>
                  <a:tcPr/>
                </a:tc>
                <a:tc>
                  <a:txBody>
                    <a:bodyPr/>
                    <a:lstStyle/>
                    <a:p>
                      <a:pPr algn="ctr"/>
                      <a:r>
                        <a:rPr lang="en-US" sz="2400" dirty="0" smtClean="0"/>
                        <a:t>18,154</a:t>
                      </a:r>
                      <a:endParaRPr lang="en-US" sz="2400" dirty="0"/>
                    </a:p>
                  </a:txBody>
                  <a:tcPr/>
                </a:tc>
                <a:tc>
                  <a:txBody>
                    <a:bodyPr/>
                    <a:lstStyle/>
                    <a:p>
                      <a:pPr algn="ctr"/>
                      <a:r>
                        <a:rPr lang="en-US" sz="2400" dirty="0" smtClean="0"/>
                        <a:t>1.5%</a:t>
                      </a:r>
                      <a:endParaRPr lang="en-US" sz="2400" dirty="0"/>
                    </a:p>
                  </a:txBody>
                  <a:tcPr/>
                </a:tc>
              </a:tr>
              <a:tr h="370840">
                <a:tc>
                  <a:txBody>
                    <a:bodyPr/>
                    <a:lstStyle/>
                    <a:p>
                      <a:pPr algn="ctr"/>
                      <a:r>
                        <a:rPr lang="en-US" sz="2400" dirty="0" smtClean="0"/>
                        <a:t>2020</a:t>
                      </a:r>
                      <a:endParaRPr lang="en-US" sz="2400" dirty="0"/>
                    </a:p>
                  </a:txBody>
                  <a:tcPr/>
                </a:tc>
                <a:tc>
                  <a:txBody>
                    <a:bodyPr/>
                    <a:lstStyle/>
                    <a:p>
                      <a:pPr algn="ctr"/>
                      <a:r>
                        <a:rPr lang="en-US" sz="2400" dirty="0" smtClean="0"/>
                        <a:t>WA Field </a:t>
                      </a:r>
                      <a:endParaRPr lang="en-US" sz="2400" dirty="0"/>
                    </a:p>
                  </a:txBody>
                  <a:tcPr/>
                </a:tc>
                <a:tc>
                  <a:txBody>
                    <a:bodyPr/>
                    <a:lstStyle/>
                    <a:p>
                      <a:pPr algn="ctr"/>
                      <a:r>
                        <a:rPr lang="en-US" sz="2400" dirty="0" smtClean="0"/>
                        <a:t>301</a:t>
                      </a:r>
                      <a:endParaRPr lang="en-US" sz="2400" dirty="0"/>
                    </a:p>
                  </a:txBody>
                  <a:tcPr/>
                </a:tc>
                <a:tc>
                  <a:txBody>
                    <a:bodyPr/>
                    <a:lstStyle/>
                    <a:p>
                      <a:pPr algn="ctr"/>
                      <a:r>
                        <a:rPr lang="en-US" sz="2400" dirty="0" smtClean="0"/>
                        <a:t>18,335</a:t>
                      </a:r>
                      <a:endParaRPr lang="en-US" sz="2400" dirty="0"/>
                    </a:p>
                  </a:txBody>
                  <a:tcPr/>
                </a:tc>
                <a:tc>
                  <a:txBody>
                    <a:bodyPr/>
                    <a:lstStyle/>
                    <a:p>
                      <a:pPr algn="ctr"/>
                      <a:r>
                        <a:rPr lang="en-US" sz="2400" dirty="0" smtClean="0"/>
                        <a:t> 1.7%</a:t>
                      </a:r>
                      <a:endParaRPr lang="en-US" sz="2400" dirty="0"/>
                    </a:p>
                  </a:txBody>
                  <a:tcPr/>
                </a:tc>
              </a:tr>
              <a:tr h="370840">
                <a:tc>
                  <a:txBody>
                    <a:bodyPr/>
                    <a:lstStyle/>
                    <a:p>
                      <a:pPr algn="ctr"/>
                      <a:r>
                        <a:rPr lang="en-US" sz="2400" dirty="0" smtClean="0"/>
                        <a:t>2019</a:t>
                      </a:r>
                      <a:endParaRPr lang="en-US" sz="2400" dirty="0"/>
                    </a:p>
                  </a:txBody>
                  <a:tcPr/>
                </a:tc>
                <a:tc>
                  <a:txBody>
                    <a:bodyPr/>
                    <a:lstStyle/>
                    <a:p>
                      <a:pPr algn="ctr"/>
                      <a:r>
                        <a:rPr lang="en-US" sz="2400" dirty="0" smtClean="0"/>
                        <a:t>Abbott</a:t>
                      </a:r>
                      <a:endParaRPr lang="en-US" sz="2400" dirty="0"/>
                    </a:p>
                  </a:txBody>
                  <a:tcPr/>
                </a:tc>
                <a:tc>
                  <a:txBody>
                    <a:bodyPr/>
                    <a:lstStyle/>
                    <a:p>
                      <a:pPr algn="ctr"/>
                      <a:r>
                        <a:rPr lang="en-US" sz="2400" dirty="0" smtClean="0"/>
                        <a:t>768</a:t>
                      </a:r>
                      <a:endParaRPr lang="en-US" sz="2400" dirty="0"/>
                    </a:p>
                  </a:txBody>
                  <a:tcPr/>
                </a:tc>
                <a:tc>
                  <a:txBody>
                    <a:bodyPr/>
                    <a:lstStyle/>
                    <a:p>
                      <a:pPr algn="ctr"/>
                      <a:r>
                        <a:rPr lang="en-US" sz="2400" dirty="0" smtClean="0"/>
                        <a:t>16,907</a:t>
                      </a:r>
                      <a:endParaRPr lang="en-US" sz="2400" dirty="0"/>
                    </a:p>
                  </a:txBody>
                  <a:tcPr/>
                </a:tc>
                <a:tc>
                  <a:txBody>
                    <a:bodyPr/>
                    <a:lstStyle/>
                    <a:p>
                      <a:pPr algn="ctr"/>
                      <a:r>
                        <a:rPr lang="en-US" sz="2400" dirty="0" smtClean="0"/>
                        <a:t> 4.4%</a:t>
                      </a:r>
                      <a:endParaRPr lang="en-US" sz="2400" dirty="0"/>
                    </a:p>
                  </a:txBody>
                  <a:tcPr/>
                </a:tc>
              </a:tr>
              <a:tr h="370840">
                <a:tc>
                  <a:txBody>
                    <a:bodyPr/>
                    <a:lstStyle/>
                    <a:p>
                      <a:pPr algn="ctr"/>
                      <a:r>
                        <a:rPr lang="en-US" sz="2400" dirty="0" smtClean="0"/>
                        <a:t>2018</a:t>
                      </a:r>
                      <a:endParaRPr lang="en-US" sz="2400" dirty="0"/>
                    </a:p>
                  </a:txBody>
                  <a:tcPr/>
                </a:tc>
                <a:tc>
                  <a:txBody>
                    <a:bodyPr/>
                    <a:lstStyle/>
                    <a:p>
                      <a:pPr algn="ctr"/>
                      <a:r>
                        <a:rPr lang="en-US" sz="2400" dirty="0" smtClean="0"/>
                        <a:t>Abbott</a:t>
                      </a:r>
                      <a:endParaRPr lang="en-US" sz="2400" dirty="0"/>
                    </a:p>
                  </a:txBody>
                  <a:tcPr/>
                </a:tc>
                <a:tc>
                  <a:txBody>
                    <a:bodyPr/>
                    <a:lstStyle/>
                    <a:p>
                      <a:pPr algn="ctr"/>
                      <a:r>
                        <a:rPr lang="en-US" sz="2400" dirty="0" smtClean="0"/>
                        <a:t>540</a:t>
                      </a:r>
                      <a:endParaRPr lang="en-US" sz="2400" dirty="0"/>
                    </a:p>
                  </a:txBody>
                  <a:tcPr/>
                </a:tc>
                <a:tc>
                  <a:txBody>
                    <a:bodyPr/>
                    <a:lstStyle/>
                    <a:p>
                      <a:pPr algn="ctr"/>
                      <a:r>
                        <a:rPr lang="en-US" sz="2400" dirty="0" smtClean="0"/>
                        <a:t>17,004</a:t>
                      </a:r>
                      <a:endParaRPr lang="en-US" sz="2400" dirty="0"/>
                    </a:p>
                  </a:txBody>
                  <a:tcPr/>
                </a:tc>
                <a:tc>
                  <a:txBody>
                    <a:bodyPr/>
                    <a:lstStyle/>
                    <a:p>
                      <a:pPr algn="ctr"/>
                      <a:r>
                        <a:rPr lang="en-US" sz="2400" dirty="0" smtClean="0"/>
                        <a:t> 3.1%</a:t>
                      </a:r>
                      <a:endParaRPr lang="en-US" sz="2400" dirty="0"/>
                    </a:p>
                  </a:txBody>
                  <a:tcPr/>
                </a:tc>
              </a:tr>
              <a:tr h="370840">
                <a:tc>
                  <a:txBody>
                    <a:bodyPr/>
                    <a:lstStyle/>
                    <a:p>
                      <a:pPr algn="ctr"/>
                      <a:r>
                        <a:rPr lang="en-US" sz="2400" dirty="0" smtClean="0"/>
                        <a:t>2017</a:t>
                      </a:r>
                      <a:endParaRPr lang="en-US" sz="2400" dirty="0"/>
                    </a:p>
                  </a:txBody>
                  <a:tcPr/>
                </a:tc>
                <a:tc>
                  <a:txBody>
                    <a:bodyPr/>
                    <a:lstStyle/>
                    <a:p>
                      <a:pPr algn="ctr"/>
                      <a:r>
                        <a:rPr lang="en-US" sz="2400" dirty="0" smtClean="0"/>
                        <a:t>Abbott </a:t>
                      </a:r>
                      <a:endParaRPr lang="en-US" sz="2400" dirty="0"/>
                    </a:p>
                  </a:txBody>
                  <a:tcPr/>
                </a:tc>
                <a:tc>
                  <a:txBody>
                    <a:bodyPr/>
                    <a:lstStyle/>
                    <a:p>
                      <a:pPr algn="ctr"/>
                      <a:r>
                        <a:rPr lang="en-US" sz="2400" dirty="0" smtClean="0"/>
                        <a:t>1151*</a:t>
                      </a:r>
                    </a:p>
                    <a:p>
                      <a:pPr algn="ctr"/>
                      <a:r>
                        <a:rPr lang="en-US" sz="1800" dirty="0" smtClean="0"/>
                        <a:t>Over 2 days</a:t>
                      </a:r>
                      <a:endParaRPr lang="en-US" sz="1800" dirty="0"/>
                    </a:p>
                  </a:txBody>
                  <a:tcPr/>
                </a:tc>
                <a:tc>
                  <a:txBody>
                    <a:bodyPr/>
                    <a:lstStyle/>
                    <a:p>
                      <a:pPr algn="ctr"/>
                      <a:r>
                        <a:rPr lang="en-US" sz="2400" dirty="0" smtClean="0"/>
                        <a:t>17,049</a:t>
                      </a:r>
                      <a:endParaRPr lang="en-US" sz="2400" dirty="0"/>
                    </a:p>
                  </a:txBody>
                  <a:tcPr/>
                </a:tc>
                <a:tc>
                  <a:txBody>
                    <a:bodyPr/>
                    <a:lstStyle/>
                    <a:p>
                      <a:pPr algn="ctr"/>
                      <a:r>
                        <a:rPr lang="en-US" sz="2400" dirty="0" smtClean="0"/>
                        <a:t> 6.7%</a:t>
                      </a:r>
                      <a:endParaRPr lang="en-US" sz="2400" dirty="0"/>
                    </a:p>
                  </a:txBody>
                  <a:tcPr/>
                </a:tc>
              </a:tr>
            </a:tbl>
          </a:graphicData>
        </a:graphic>
      </p:graphicFrame>
      <p:sp>
        <p:nvSpPr>
          <p:cNvPr id="5" name="Title 4"/>
          <p:cNvSpPr>
            <a:spLocks noGrp="1"/>
          </p:cNvSpPr>
          <p:nvPr>
            <p:ph type="title"/>
          </p:nvPr>
        </p:nvSpPr>
        <p:spPr/>
        <p:txBody>
          <a:bodyPr/>
          <a:lstStyle/>
          <a:p>
            <a:r>
              <a:rPr lang="en-US" sz="4000" dirty="0" smtClean="0"/>
              <a:t>Challenges/Background </a:t>
            </a:r>
            <a:endParaRPr lang="en-US" sz="4000" dirty="0"/>
          </a:p>
        </p:txBody>
      </p:sp>
      <p:sp>
        <p:nvSpPr>
          <p:cNvPr id="6" name="TextBox 5"/>
          <p:cNvSpPr txBox="1"/>
          <p:nvPr/>
        </p:nvSpPr>
        <p:spPr>
          <a:xfrm>
            <a:off x="857249" y="1315181"/>
            <a:ext cx="6533199" cy="954107"/>
          </a:xfrm>
          <a:prstGeom prst="rect">
            <a:avLst/>
          </a:prstGeom>
          <a:noFill/>
        </p:spPr>
        <p:txBody>
          <a:bodyPr wrap="none" rtlCol="0">
            <a:spAutoFit/>
          </a:bodyPr>
          <a:lstStyle/>
          <a:p>
            <a:r>
              <a:rPr lang="en-US" sz="2800" dirty="0" smtClean="0">
                <a:latin typeface="Tahoma" panose="020B0604030504040204" pitchFamily="34" charset="0"/>
                <a:ea typeface="Tahoma" panose="020B0604030504040204" pitchFamily="34" charset="0"/>
                <a:cs typeface="Tahoma" panose="020B0604030504040204" pitchFamily="34" charset="0"/>
              </a:rPr>
              <a:t>Low </a:t>
            </a:r>
            <a:r>
              <a:rPr lang="en-US" sz="2800" dirty="0">
                <a:latin typeface="Tahoma" panose="020B0604030504040204" pitchFamily="34" charset="0"/>
                <a:ea typeface="Tahoma" panose="020B0604030504040204" pitchFamily="34" charset="0"/>
                <a:cs typeface="Tahoma" panose="020B0604030504040204" pitchFamily="34" charset="0"/>
              </a:rPr>
              <a:t>Annual Town Meeting attendance:</a:t>
            </a:r>
          </a:p>
          <a:p>
            <a:r>
              <a:rPr lang="en-US" sz="2800" dirty="0" smtClean="0"/>
              <a:t> </a:t>
            </a:r>
            <a:endParaRPr lang="en-US" sz="2800" dirty="0"/>
          </a:p>
        </p:txBody>
      </p:sp>
    </p:spTree>
    <p:extLst>
      <p:ext uri="{BB962C8B-B14F-4D97-AF65-F5344CB8AC3E}">
        <p14:creationId xmlns:p14="http://schemas.microsoft.com/office/powerpoint/2010/main" val="4254859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Charter </a:t>
            </a:r>
            <a:br>
              <a:rPr lang="en-US" sz="4000" dirty="0" smtClean="0">
                <a:latin typeface="Tahoma" panose="020B0604030504040204" pitchFamily="34" charset="0"/>
                <a:ea typeface="Tahoma" panose="020B0604030504040204" pitchFamily="34" charset="0"/>
                <a:cs typeface="Tahoma" panose="020B0604030504040204" pitchFamily="34" charset="0"/>
              </a:rPr>
            </a:b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en-US" sz="2400" dirty="0">
                <a:latin typeface="Tahoma" panose="020B0604030504040204" pitchFamily="34" charset="0"/>
                <a:ea typeface="Tahoma" panose="020B0604030504040204" pitchFamily="34" charset="0"/>
                <a:cs typeface="Tahoma" panose="020B0604030504040204" pitchFamily="34" charset="0"/>
              </a:rPr>
              <a:t>Select Board established 15 Member Committee in September, 2021  </a:t>
            </a:r>
          </a:p>
          <a:p>
            <a:endParaRPr lang="en-US" dirty="0"/>
          </a:p>
          <a:p>
            <a:r>
              <a:rPr lang="en-US" dirty="0" smtClean="0"/>
              <a:t> </a:t>
            </a:r>
            <a:r>
              <a:rPr lang="en-US" sz="2400" dirty="0">
                <a:latin typeface="Tahoma" panose="020B0604030504040204" pitchFamily="34" charset="0"/>
                <a:ea typeface="Tahoma" panose="020B0604030504040204" pitchFamily="34" charset="0"/>
                <a:cs typeface="Tahoma" panose="020B0604030504040204" pitchFamily="34" charset="0"/>
              </a:rPr>
              <a:t>September 2021</a:t>
            </a:r>
          </a:p>
          <a:p>
            <a:pPr lvl="1">
              <a:buFont typeface="Courier New" panose="02070309020205020404" pitchFamily="49" charset="0"/>
              <a:buChar char="o"/>
            </a:pPr>
            <a:r>
              <a:rPr lang="en-US" sz="2400" dirty="0" smtClean="0">
                <a:latin typeface="Tahoma" panose="020B0604030504040204" pitchFamily="34" charset="0"/>
                <a:ea typeface="Tahoma" panose="020B0604030504040204" pitchFamily="34" charset="0"/>
                <a:cs typeface="Tahoma" panose="020B0604030504040204" pitchFamily="34" charset="0"/>
              </a:rPr>
              <a:t>“The </a:t>
            </a:r>
            <a:r>
              <a:rPr lang="en-US" sz="2400" dirty="0">
                <a:latin typeface="Tahoma" panose="020B0604030504040204" pitchFamily="34" charset="0"/>
                <a:ea typeface="Tahoma" panose="020B0604030504040204" pitchFamily="34" charset="0"/>
                <a:cs typeface="Tahoma" panose="020B0604030504040204" pitchFamily="34" charset="0"/>
              </a:rPr>
              <a:t>Committee shall investigate, research, advise and recommend to the Select Board what actions the Town can take to encourage attendance and to increase participation at Town Meeting, including but not limited to consideration of the date/time of Town Meeting, what services the Town might offer, and educational, technological and outreach activities the Town could </a:t>
            </a:r>
            <a:r>
              <a:rPr lang="en-US" sz="2400" dirty="0" smtClean="0">
                <a:latin typeface="Tahoma" panose="020B0604030504040204" pitchFamily="34" charset="0"/>
                <a:ea typeface="Tahoma" panose="020B0604030504040204" pitchFamily="34" charset="0"/>
                <a:cs typeface="Tahoma" panose="020B0604030504040204" pitchFamily="34" charset="0"/>
              </a:rPr>
              <a:t>undertake”</a:t>
            </a:r>
            <a:endParaRPr lang="en-US" sz="2400" dirty="0">
              <a:latin typeface="Tahoma" panose="020B0604030504040204" pitchFamily="34" charset="0"/>
              <a:ea typeface="Tahoma" panose="020B0604030504040204" pitchFamily="34" charset="0"/>
              <a:cs typeface="Tahoma" panose="020B0604030504040204" pitchFamily="34" charset="0"/>
            </a:endParaRPr>
          </a:p>
          <a:p>
            <a:endParaRPr lang="en-US" sz="2000" dirty="0">
              <a:latin typeface="Palatino Linotype" panose="02040502050505030304" pitchFamily="18" charset="0"/>
            </a:endParaRPr>
          </a:p>
        </p:txBody>
      </p:sp>
      <p:sp>
        <p:nvSpPr>
          <p:cNvPr id="4" name="TextBox 3"/>
          <p:cNvSpPr txBox="1"/>
          <p:nvPr/>
        </p:nvSpPr>
        <p:spPr>
          <a:xfrm>
            <a:off x="2709601" y="5190475"/>
            <a:ext cx="5051383" cy="584775"/>
          </a:xfrm>
          <a:prstGeom prst="rect">
            <a:avLst/>
          </a:prstGeom>
          <a:noFill/>
        </p:spPr>
        <p:txBody>
          <a:bodyPr wrap="none" rtlCol="0">
            <a:spAutoFit/>
          </a:bodyPr>
          <a:lstStyle/>
          <a:p>
            <a:r>
              <a:rPr lang="en-US" sz="3200" dirty="0" smtClean="0"/>
              <a:t>Goal: Increase attendance! </a:t>
            </a:r>
            <a:endParaRPr lang="en-US" sz="3200" dirty="0"/>
          </a:p>
        </p:txBody>
      </p:sp>
    </p:spTree>
    <p:extLst>
      <p:ext uri="{BB962C8B-B14F-4D97-AF65-F5344CB8AC3E}">
        <p14:creationId xmlns:p14="http://schemas.microsoft.com/office/powerpoint/2010/main" val="2318528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r>
              <a:rPr lang="en-US" sz="4000" dirty="0" smtClean="0">
                <a:latin typeface="Tahoma" panose="020B0604030504040204" pitchFamily="34" charset="0"/>
                <a:ea typeface="Tahoma" panose="020B0604030504040204" pitchFamily="34" charset="0"/>
                <a:cs typeface="Tahoma" panose="020B0604030504040204" pitchFamily="34" charset="0"/>
              </a:rPr>
              <a:t>ATM Committee Members (11/15)</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09600" y="1321904"/>
            <a:ext cx="10160000" cy="4800600"/>
          </a:xfrm>
        </p:spPr>
        <p:txBody>
          <a:bodyPr>
            <a:normAutofit/>
          </a:bodyPr>
          <a:lstStyle/>
          <a:p>
            <a:pPr marL="114300" indent="0">
              <a:buNone/>
            </a:pPr>
            <a:endParaRPr lang="en-US" dirty="0" smtClean="0">
              <a:latin typeface="Tahoma" panose="020B0604030504040204" pitchFamily="34" charset="0"/>
              <a:ea typeface="Tahoma" panose="020B0604030504040204" pitchFamily="34" charset="0"/>
              <a:cs typeface="Tahoma" panose="020B0604030504040204" pitchFamily="34" charset="0"/>
            </a:endParaRPr>
          </a:p>
          <a:p>
            <a:r>
              <a:rPr lang="en-US" sz="2400" dirty="0" smtClean="0">
                <a:latin typeface="Tahoma" panose="020B0604030504040204" pitchFamily="34" charset="0"/>
                <a:ea typeface="Tahoma" panose="020B0604030504040204" pitchFamily="34" charset="0"/>
                <a:cs typeface="Tahoma" panose="020B0604030504040204" pitchFamily="34" charset="0"/>
              </a:rPr>
              <a:t>Eric Barber Mingo		Thomas Barry	  </a:t>
            </a:r>
          </a:p>
          <a:p>
            <a:r>
              <a:rPr lang="en-US" sz="2400" dirty="0" smtClean="0">
                <a:latin typeface="Tahoma" panose="020B0604030504040204" pitchFamily="34" charset="0"/>
                <a:ea typeface="Tahoma" panose="020B0604030504040204" pitchFamily="34" charset="0"/>
                <a:cs typeface="Tahoma" panose="020B0604030504040204" pitchFamily="34" charset="0"/>
              </a:rPr>
              <a:t>Stefany Eck		Megan Eckroth	</a:t>
            </a:r>
          </a:p>
          <a:p>
            <a:r>
              <a:rPr lang="en-US" sz="2400" dirty="0" smtClean="0">
                <a:latin typeface="Tahoma" panose="020B0604030504040204" pitchFamily="34" charset="0"/>
                <a:ea typeface="Tahoma" panose="020B0604030504040204" pitchFamily="34" charset="0"/>
                <a:cs typeface="Tahoma" panose="020B0604030504040204" pitchFamily="34" charset="0"/>
              </a:rPr>
              <a:t>Stephen Edwards		Kristina Greene</a:t>
            </a:r>
          </a:p>
          <a:p>
            <a:r>
              <a:rPr lang="en-US" sz="2400" dirty="0" smtClean="0">
                <a:latin typeface="Tahoma" panose="020B0604030504040204" pitchFamily="34" charset="0"/>
                <a:ea typeface="Tahoma" panose="020B0604030504040204" pitchFamily="34" charset="0"/>
                <a:cs typeface="Tahoma" panose="020B0604030504040204" pitchFamily="34" charset="0"/>
              </a:rPr>
              <a:t>Linda Greene		Dana Riegert </a:t>
            </a:r>
          </a:p>
          <a:p>
            <a:r>
              <a:rPr lang="en-US" sz="2400" dirty="0" smtClean="0">
                <a:latin typeface="Tahoma" panose="020B0604030504040204" pitchFamily="34" charset="0"/>
                <a:ea typeface="Tahoma" panose="020B0604030504040204" pitchFamily="34" charset="0"/>
                <a:cs typeface="Tahoma" panose="020B0604030504040204" pitchFamily="34" charset="0"/>
              </a:rPr>
              <a:t>Sally Rosenthal		Diane Wood (Chair) </a:t>
            </a:r>
          </a:p>
          <a:p>
            <a:r>
              <a:rPr lang="en-US" sz="2400" dirty="0" smtClean="0">
                <a:latin typeface="Tahoma" panose="020B0604030504040204" pitchFamily="34" charset="0"/>
                <a:ea typeface="Tahoma" panose="020B0604030504040204" pitchFamily="34" charset="0"/>
                <a:cs typeface="Tahoma" panose="020B0604030504040204" pitchFamily="34" charset="0"/>
              </a:rPr>
              <a:t>Valery Young</a:t>
            </a:r>
          </a:p>
          <a:p>
            <a:endParaRPr lang="en-US" sz="2400" dirty="0" smtClean="0">
              <a:latin typeface="Tahoma" panose="020B0604030504040204" pitchFamily="34" charset="0"/>
              <a:ea typeface="Tahoma" panose="020B0604030504040204" pitchFamily="34" charset="0"/>
              <a:cs typeface="Tahoma" panose="020B0604030504040204" pitchFamily="34" charset="0"/>
            </a:endParaRPr>
          </a:p>
          <a:p>
            <a:r>
              <a:rPr lang="en-US" sz="2400" dirty="0" smtClean="0">
                <a:latin typeface="Tahoma" panose="020B0604030504040204" pitchFamily="34" charset="0"/>
                <a:ea typeface="Tahoma" panose="020B0604030504040204" pitchFamily="34" charset="0"/>
                <a:cs typeface="Tahoma" panose="020B0604030504040204" pitchFamily="34" charset="0"/>
              </a:rPr>
              <a:t>Guest Participant: Angela Harkness, Town Moderator  </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42382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025" y="53181"/>
            <a:ext cx="10160000" cy="1143000"/>
          </a:xfrm>
        </p:spPr>
        <p:txBody>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Approach</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Rectangle 2"/>
          <p:cNvSpPr/>
          <p:nvPr/>
        </p:nvSpPr>
        <p:spPr>
          <a:xfrm>
            <a:off x="704042" y="1819574"/>
            <a:ext cx="6441721" cy="2677656"/>
          </a:xfrm>
          <a:prstGeom prst="rect">
            <a:avLst/>
          </a:prstGeom>
        </p:spPr>
        <p:txBody>
          <a:bodyPr wrap="square">
            <a:spAutoFit/>
          </a:bodyPr>
          <a:lstStyle/>
          <a:p>
            <a:pPr marL="342900" indent="-342900">
              <a:buFont typeface="Wingdings" panose="05000000000000000000" pitchFamily="2" charset="2"/>
              <a:buChar char="Ø"/>
            </a:pPr>
            <a:r>
              <a:rPr lang="en-US" sz="2400" dirty="0">
                <a:latin typeface="Tahoma" panose="020B0604030504040204" pitchFamily="34" charset="0"/>
                <a:ea typeface="Tahoma" panose="020B0604030504040204" pitchFamily="34" charset="0"/>
                <a:cs typeface="Tahoma" panose="020B0604030504040204" pitchFamily="34" charset="0"/>
              </a:rPr>
              <a:t>Develop Branding </a:t>
            </a:r>
          </a:p>
          <a:p>
            <a:pPr marL="342900" indent="-342900">
              <a:buFont typeface="Wingdings" panose="05000000000000000000" pitchFamily="2" charset="2"/>
              <a:buChar char="Ø"/>
            </a:pPr>
            <a:r>
              <a:rPr lang="en-US" sz="2400" dirty="0">
                <a:latin typeface="Tahoma" panose="020B0604030504040204" pitchFamily="34" charset="0"/>
                <a:ea typeface="Tahoma" panose="020B0604030504040204" pitchFamily="34" charset="0"/>
                <a:cs typeface="Tahoma" panose="020B0604030504040204" pitchFamily="34" charset="0"/>
              </a:rPr>
              <a:t>Conduct 365 degrees </a:t>
            </a:r>
            <a:r>
              <a:rPr lang="en-US" sz="2400" dirty="0" smtClean="0">
                <a:latin typeface="Tahoma" panose="020B0604030504040204" pitchFamily="34" charset="0"/>
                <a:ea typeface="Tahoma" panose="020B0604030504040204" pitchFamily="34" charset="0"/>
                <a:cs typeface="Tahoma" panose="020B0604030504040204" pitchFamily="34" charset="0"/>
              </a:rPr>
              <a:t>research, </a:t>
            </a:r>
            <a:r>
              <a:rPr lang="en-US" sz="2400" dirty="0">
                <a:latin typeface="Tahoma" panose="020B0604030504040204" pitchFamily="34" charset="0"/>
                <a:ea typeface="Tahoma" panose="020B0604030504040204" pitchFamily="34" charset="0"/>
                <a:cs typeface="Tahoma" panose="020B0604030504040204" pitchFamily="34" charset="0"/>
              </a:rPr>
              <a:t>solicit input, analyze results</a:t>
            </a:r>
          </a:p>
          <a:p>
            <a:pPr marL="800100" lvl="1" indent="-342900">
              <a:buFont typeface="Wingdings" panose="05000000000000000000" pitchFamily="2" charset="2"/>
              <a:buChar char="ü"/>
            </a:pPr>
            <a:r>
              <a:rPr lang="en-US" sz="2400" dirty="0">
                <a:latin typeface="Tahoma" panose="020B0604030504040204" pitchFamily="34" charset="0"/>
                <a:ea typeface="Tahoma" panose="020B0604030504040204" pitchFamily="34" charset="0"/>
                <a:cs typeface="Tahoma" panose="020B0604030504040204" pitchFamily="34" charset="0"/>
              </a:rPr>
              <a:t>Internal Committee (Brainstorming)</a:t>
            </a:r>
          </a:p>
          <a:p>
            <a:pPr marL="800100" lvl="1" indent="-342900">
              <a:buFont typeface="Wingdings" panose="05000000000000000000" pitchFamily="2" charset="2"/>
              <a:buChar char="ü"/>
            </a:pPr>
            <a:r>
              <a:rPr lang="en-US" sz="2400" dirty="0">
                <a:latin typeface="Tahoma" panose="020B0604030504040204" pitchFamily="34" charset="0"/>
                <a:ea typeface="Tahoma" panose="020B0604030504040204" pitchFamily="34" charset="0"/>
                <a:cs typeface="Tahoma" panose="020B0604030504040204" pitchFamily="34" charset="0"/>
              </a:rPr>
              <a:t>Westford Community (Westford Survey)</a:t>
            </a:r>
          </a:p>
          <a:p>
            <a:pPr marL="800100" lvl="1" indent="-342900">
              <a:buFont typeface="Wingdings" panose="05000000000000000000" pitchFamily="2" charset="2"/>
              <a:buChar char="ü"/>
            </a:pPr>
            <a:r>
              <a:rPr lang="en-US" sz="2400" dirty="0">
                <a:latin typeface="Tahoma" panose="020B0604030504040204" pitchFamily="34" charset="0"/>
                <a:ea typeface="Tahoma" panose="020B0604030504040204" pitchFamily="34" charset="0"/>
                <a:cs typeface="Tahoma" panose="020B0604030504040204" pitchFamily="34" charset="0"/>
              </a:rPr>
              <a:t>Other Towns (Town Questionnaire )</a:t>
            </a:r>
          </a:p>
          <a:p>
            <a:pPr marL="800100" lvl="1" indent="-342900">
              <a:buFont typeface="Wingdings" panose="05000000000000000000" pitchFamily="2" charset="2"/>
              <a:buChar char="ü"/>
            </a:pPr>
            <a:r>
              <a:rPr lang="en-US" sz="2400" dirty="0">
                <a:latin typeface="Tahoma" panose="020B0604030504040204" pitchFamily="34" charset="0"/>
                <a:ea typeface="Tahoma" panose="020B0604030504040204" pitchFamily="34" charset="0"/>
                <a:cs typeface="Tahoma" panose="020B0604030504040204" pitchFamily="34" charset="0"/>
              </a:rPr>
              <a:t>Remote Participation </a:t>
            </a:r>
            <a:r>
              <a:rPr lang="en-US" sz="2400" dirty="0" smtClean="0">
                <a:latin typeface="Tahoma" panose="020B0604030504040204" pitchFamily="34" charset="0"/>
                <a:ea typeface="Tahoma" panose="020B0604030504040204" pitchFamily="34" charset="0"/>
                <a:cs typeface="Tahoma" panose="020B0604030504040204" pitchFamily="34" charset="0"/>
              </a:rPr>
              <a:t>(Research Options)</a:t>
            </a:r>
            <a:endParaRPr lang="en-US" sz="2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0" name="Diagram 19"/>
          <p:cNvGraphicFramePr/>
          <p:nvPr>
            <p:extLst>
              <p:ext uri="{D42A27DB-BD31-4B8C-83A1-F6EECF244321}">
                <p14:modId xmlns:p14="http://schemas.microsoft.com/office/powerpoint/2010/main" val="2451488930"/>
              </p:ext>
            </p:extLst>
          </p:nvPr>
        </p:nvGraphicFramePr>
        <p:xfrm>
          <a:off x="5790696" y="1819574"/>
          <a:ext cx="5162309" cy="2951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9182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Branding</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endParaRPr lang="en-US" dirty="0" smtClean="0"/>
          </a:p>
          <a:p>
            <a:r>
              <a:rPr lang="en-US" dirty="0" smtClean="0">
                <a:latin typeface="Tahoma" panose="020B0604030504040204" pitchFamily="34" charset="0"/>
                <a:ea typeface="Tahoma" panose="020B0604030504040204" pitchFamily="34" charset="0"/>
                <a:cs typeface="Tahoma" panose="020B0604030504040204" pitchFamily="34" charset="0"/>
              </a:rPr>
              <a:t>Megan Eckroth, Designer</a:t>
            </a:r>
          </a:p>
          <a:p>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0371" y="3115268"/>
            <a:ext cx="1621442" cy="1398974"/>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4169" y="3142882"/>
            <a:ext cx="1776184" cy="1398974"/>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62537" y="3056233"/>
            <a:ext cx="1766683" cy="1517043"/>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89230" y="1600200"/>
            <a:ext cx="3723031" cy="1114425"/>
          </a:xfrm>
          <a:prstGeom prst="rect">
            <a:avLst/>
          </a:prstGeom>
        </p:spPr>
      </p:pic>
    </p:spTree>
    <p:extLst>
      <p:ext uri="{BB962C8B-B14F-4D97-AF65-F5344CB8AC3E}">
        <p14:creationId xmlns:p14="http://schemas.microsoft.com/office/powerpoint/2010/main" val="1499459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10515600" cy="1325563"/>
          </a:xfrm>
        </p:spPr>
        <p:txBody>
          <a:bodyPr>
            <a:noAutofit/>
          </a:bodyPr>
          <a:lstStyle/>
          <a:p>
            <a:pPr algn="ctr"/>
            <a:r>
              <a:rPr lang="en-US" sz="4000" dirty="0" smtClean="0">
                <a:latin typeface="Tahoma" panose="020B0604030504040204" pitchFamily="34" charset="0"/>
                <a:ea typeface="Tahoma" panose="020B0604030504040204" pitchFamily="34" charset="0"/>
                <a:cs typeface="Tahoma" panose="020B0604030504040204" pitchFamily="34" charset="0"/>
              </a:rPr>
              <a:t>Committee Brainstorming - Internal View</a:t>
            </a:r>
            <a:br>
              <a:rPr lang="en-US" sz="4000" dirty="0" smtClean="0">
                <a:latin typeface="Tahoma" panose="020B0604030504040204" pitchFamily="34" charset="0"/>
                <a:ea typeface="Tahoma" panose="020B0604030504040204" pitchFamily="34" charset="0"/>
                <a:cs typeface="Tahoma" panose="020B0604030504040204" pitchFamily="34" charset="0"/>
              </a:rPr>
            </a:br>
            <a:r>
              <a:rPr lang="en-US" sz="4000" dirty="0" smtClean="0">
                <a:latin typeface="Tahoma" panose="020B0604030504040204" pitchFamily="34" charset="0"/>
                <a:ea typeface="Tahoma" panose="020B0604030504040204" pitchFamily="34" charset="0"/>
                <a:cs typeface="Tahoma" panose="020B0604030504040204" pitchFamily="34" charset="0"/>
              </a:rPr>
              <a:t> </a:t>
            </a:r>
            <a:br>
              <a:rPr lang="en-US" sz="4000" dirty="0" smtClean="0">
                <a:latin typeface="Tahoma" panose="020B0604030504040204" pitchFamily="34" charset="0"/>
                <a:ea typeface="Tahoma" panose="020B0604030504040204" pitchFamily="34" charset="0"/>
                <a:cs typeface="Tahoma" panose="020B0604030504040204" pitchFamily="34" charset="0"/>
              </a:rPr>
            </a:b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4" name="TextBox 3"/>
          <p:cNvSpPr txBox="1"/>
          <p:nvPr/>
        </p:nvSpPr>
        <p:spPr>
          <a:xfrm>
            <a:off x="4128892" y="2673919"/>
            <a:ext cx="3172215" cy="461665"/>
          </a:xfrm>
          <a:prstGeom prst="rect">
            <a:avLst/>
          </a:prstGeom>
          <a:noFill/>
        </p:spPr>
        <p:txBody>
          <a:bodyPr wrap="none" rtlCol="0">
            <a:spAutoFit/>
          </a:bodyPr>
          <a:lstStyle/>
          <a:p>
            <a:r>
              <a:rPr lang="en-US" sz="2400" dirty="0" smtClean="0">
                <a:latin typeface="Tahoma" panose="020B0604030504040204" pitchFamily="34" charset="0"/>
                <a:ea typeface="Tahoma" panose="020B0604030504040204" pitchFamily="34" charset="0"/>
                <a:cs typeface="Tahoma" panose="020B0604030504040204" pitchFamily="34" charset="0"/>
              </a:rPr>
              <a:t>Under separate cover </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92818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514" y="304800"/>
            <a:ext cx="10160000" cy="1143000"/>
          </a:xfrm>
        </p:spPr>
        <p:txBody>
          <a:bodyPr>
            <a:normAutofit fontScale="90000"/>
          </a:bodyPr>
          <a:lstStyle/>
          <a:p>
            <a:r>
              <a:rPr lang="en-US" dirty="0" smtClean="0"/>
              <a:t> </a:t>
            </a:r>
            <a:r>
              <a:rPr lang="en-US" sz="4400" dirty="0" smtClean="0">
                <a:latin typeface="Tahoma" panose="020B0604030504040204" pitchFamily="34" charset="0"/>
                <a:ea typeface="Tahoma" panose="020B0604030504040204" pitchFamily="34" charset="0"/>
                <a:cs typeface="Tahoma" panose="020B0604030504040204" pitchFamily="34" charset="0"/>
              </a:rPr>
              <a:t>Three Working Groups Est: October 2021</a:t>
            </a:r>
            <a:br>
              <a:rPr lang="en-US" sz="4400" dirty="0" smtClean="0">
                <a:latin typeface="Tahoma" panose="020B0604030504040204" pitchFamily="34" charset="0"/>
                <a:ea typeface="Tahoma" panose="020B0604030504040204" pitchFamily="34" charset="0"/>
                <a:cs typeface="Tahoma" panose="020B0604030504040204" pitchFamily="34" charset="0"/>
              </a:rPr>
            </a:b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18281" y="1219200"/>
            <a:ext cx="10515600" cy="5638800"/>
          </a:xfrm>
        </p:spPr>
        <p:txBody>
          <a:bodyPr>
            <a:normAutofit/>
          </a:bodyPr>
          <a:lstStyle/>
          <a:p>
            <a:pPr marL="514350" indent="-514350">
              <a:buFont typeface="+mj-lt"/>
              <a:buAutoNum type="arabicPeriod"/>
            </a:pPr>
            <a:r>
              <a:rPr lang="en-US" sz="2800" dirty="0">
                <a:latin typeface="Tahoma" panose="020B0604030504040204" pitchFamily="34" charset="0"/>
                <a:ea typeface="Tahoma" panose="020B0604030504040204" pitchFamily="34" charset="0"/>
                <a:cs typeface="Tahoma" panose="020B0604030504040204" pitchFamily="34" charset="0"/>
              </a:rPr>
              <a:t>Westford Community Input Working Group </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Develop </a:t>
            </a:r>
            <a:r>
              <a:rPr lang="en-US" sz="2400" dirty="0">
                <a:latin typeface="Tahoma" panose="020B0604030504040204" pitchFamily="34" charset="0"/>
                <a:ea typeface="Tahoma" panose="020B0604030504040204" pitchFamily="34" charset="0"/>
                <a:cs typeface="Tahoma" panose="020B0604030504040204" pitchFamily="34" charset="0"/>
              </a:rPr>
              <a:t>and distribute a Survey for the Westford Community.  </a:t>
            </a:r>
            <a:r>
              <a:rPr lang="en-US" sz="2400" dirty="0" smtClean="0">
                <a:latin typeface="Tahoma" panose="020B0604030504040204" pitchFamily="34" charset="0"/>
                <a:ea typeface="Tahoma" panose="020B0604030504040204" pitchFamily="34" charset="0"/>
                <a:cs typeface="Tahoma" panose="020B0604030504040204" pitchFamily="34" charset="0"/>
              </a:rPr>
              <a:t>    Analyze results </a:t>
            </a:r>
          </a:p>
          <a:p>
            <a:pPr marL="514350" indent="-514350">
              <a:buFont typeface="+mj-lt"/>
              <a:buAutoNum type="arabicPeriod"/>
            </a:pPr>
            <a:r>
              <a:rPr lang="en-US" sz="2800" dirty="0" smtClean="0">
                <a:latin typeface="Tahoma" panose="020B0604030504040204" pitchFamily="34" charset="0"/>
                <a:ea typeface="Tahoma" panose="020B0604030504040204" pitchFamily="34" charset="0"/>
                <a:cs typeface="Tahoma" panose="020B0604030504040204" pitchFamily="34" charset="0"/>
              </a:rPr>
              <a:t>Other Town Data Collections Working Group </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Research other Towns’ Town Meeting participation and challenges.</a:t>
            </a:r>
          </a:p>
          <a:p>
            <a:pPr marL="514350" indent="-514350">
              <a:buFont typeface="+mj-lt"/>
              <a:buAutoNum type="arabicPeriod"/>
            </a:pPr>
            <a:r>
              <a:rPr lang="en-US" sz="2800" dirty="0" smtClean="0">
                <a:latin typeface="Tahoma" panose="020B0604030504040204" pitchFamily="34" charset="0"/>
                <a:ea typeface="Tahoma" panose="020B0604030504040204" pitchFamily="34" charset="0"/>
                <a:cs typeface="Tahoma" panose="020B0604030504040204" pitchFamily="34" charset="0"/>
              </a:rPr>
              <a:t>Remote Participation Working Group </a:t>
            </a:r>
          </a:p>
          <a:p>
            <a:pPr lvl="1">
              <a:buFont typeface="Wingdings" panose="05000000000000000000" pitchFamily="2" charset="2"/>
              <a:buChar char="Ø"/>
            </a:pPr>
            <a:r>
              <a:rPr lang="en-US" sz="2400" dirty="0" smtClean="0">
                <a:latin typeface="Tahoma" panose="020B0604030504040204" pitchFamily="34" charset="0"/>
                <a:ea typeface="Tahoma" panose="020B0604030504040204" pitchFamily="34" charset="0"/>
                <a:cs typeface="Tahoma" panose="020B0604030504040204" pitchFamily="34" charset="0"/>
              </a:rPr>
              <a:t>Research various methods of electronic access to Town Meeting for remote participation of Westford residents, as well as other potential methods of participating in and voting on Town Meeting Warrant articles. Address allowing remote participants the ability to speak at Town Meeting with questions.. </a:t>
            </a:r>
          </a:p>
          <a:p>
            <a:endParaRPr lang="en-US" sz="2400"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917534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1</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sz="4000" dirty="0" smtClean="0">
                <a:latin typeface="Tahoma" panose="020B0604030504040204" pitchFamily="34" charset="0"/>
                <a:ea typeface="Tahoma" panose="020B0604030504040204" pitchFamily="34" charset="0"/>
                <a:cs typeface="Tahoma" panose="020B0604030504040204" pitchFamily="34" charset="0"/>
              </a:rPr>
              <a:t>Westford Community Input</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838200" y="1145894"/>
            <a:ext cx="10515600" cy="5712106"/>
          </a:xfrm>
        </p:spPr>
        <p:txBody>
          <a:bodyPr>
            <a:normAutofit fontScale="40000" lnSpcReduction="20000"/>
          </a:bodyPr>
          <a:lstStyle/>
          <a:p>
            <a:pPr marL="114300" indent="0">
              <a:buNone/>
            </a:pPr>
            <a:endParaRPr lang="en-US" sz="3800" dirty="0" smtClean="0"/>
          </a:p>
          <a:p>
            <a:r>
              <a:rPr lang="en-US" sz="6000" dirty="0" smtClean="0">
                <a:latin typeface="Tahoma" panose="020B0604030504040204" pitchFamily="34" charset="0"/>
                <a:ea typeface="Tahoma" panose="020B0604030504040204" pitchFamily="34" charset="0"/>
                <a:cs typeface="Tahoma" panose="020B0604030504040204" pitchFamily="34" charset="0"/>
              </a:rPr>
              <a:t>Working Group: Valery </a:t>
            </a:r>
            <a:r>
              <a:rPr lang="en-US" sz="6000" dirty="0">
                <a:latin typeface="Tahoma" panose="020B0604030504040204" pitchFamily="34" charset="0"/>
                <a:ea typeface="Tahoma" panose="020B0604030504040204" pitchFamily="34" charset="0"/>
                <a:cs typeface="Tahoma" panose="020B0604030504040204" pitchFamily="34" charset="0"/>
              </a:rPr>
              <a:t>Young (Lead), </a:t>
            </a:r>
            <a:r>
              <a:rPr lang="en-US" sz="6000" dirty="0" smtClean="0">
                <a:latin typeface="Tahoma" panose="020B0604030504040204" pitchFamily="34" charset="0"/>
                <a:ea typeface="Tahoma" panose="020B0604030504040204" pitchFamily="34" charset="0"/>
                <a:cs typeface="Tahoma" panose="020B0604030504040204" pitchFamily="34" charset="0"/>
              </a:rPr>
              <a:t>Stefany Eck, Dana </a:t>
            </a:r>
            <a:r>
              <a:rPr lang="en-US" sz="6000" dirty="0">
                <a:latin typeface="Tahoma" panose="020B0604030504040204" pitchFamily="34" charset="0"/>
                <a:ea typeface="Tahoma" panose="020B0604030504040204" pitchFamily="34" charset="0"/>
                <a:cs typeface="Tahoma" panose="020B0604030504040204" pitchFamily="34" charset="0"/>
              </a:rPr>
              <a:t>Riegert, </a:t>
            </a:r>
            <a:r>
              <a:rPr lang="en-US" sz="6000" dirty="0" smtClean="0">
                <a:latin typeface="Tahoma" panose="020B0604030504040204" pitchFamily="34" charset="0"/>
                <a:ea typeface="Tahoma" panose="020B0604030504040204" pitchFamily="34" charset="0"/>
                <a:cs typeface="Tahoma" panose="020B0604030504040204" pitchFamily="34" charset="0"/>
              </a:rPr>
              <a:t>Sally Rosenthal </a:t>
            </a:r>
          </a:p>
          <a:p>
            <a:endParaRPr lang="en-US" sz="6000" dirty="0">
              <a:latin typeface="Tahoma" panose="020B0604030504040204" pitchFamily="34" charset="0"/>
              <a:ea typeface="Tahoma" panose="020B0604030504040204" pitchFamily="34" charset="0"/>
              <a:cs typeface="Tahoma" panose="020B0604030504040204" pitchFamily="34" charset="0"/>
            </a:endParaRPr>
          </a:p>
          <a:p>
            <a:r>
              <a:rPr lang="en-US" sz="6000" dirty="0">
                <a:latin typeface="Tahoma" panose="020B0604030504040204" pitchFamily="34" charset="0"/>
                <a:ea typeface="Tahoma" panose="020B0604030504040204" pitchFamily="34" charset="0"/>
                <a:cs typeface="Tahoma" panose="020B0604030504040204" pitchFamily="34" charset="0"/>
              </a:rPr>
              <a:t>Rolled out </a:t>
            </a:r>
            <a:r>
              <a:rPr lang="en-US" sz="6000" dirty="0" smtClean="0">
                <a:latin typeface="Tahoma" panose="020B0604030504040204" pitchFamily="34" charset="0"/>
                <a:ea typeface="Tahoma" panose="020B0604030504040204" pitchFamily="34" charset="0"/>
                <a:cs typeface="Tahoma" panose="020B0604030504040204" pitchFamily="34" charset="0"/>
              </a:rPr>
              <a:t>mid-January; 4 weeks. Surveys returned to </a:t>
            </a:r>
            <a:r>
              <a:rPr lang="en-US" sz="6000" dirty="0">
                <a:latin typeface="Tahoma" panose="020B0604030504040204" pitchFamily="34" charset="0"/>
                <a:ea typeface="Tahoma" panose="020B0604030504040204" pitchFamily="34" charset="0"/>
                <a:cs typeface="Tahoma" panose="020B0604030504040204" pitchFamily="34" charset="0"/>
              </a:rPr>
              <a:t>d</a:t>
            </a:r>
            <a:r>
              <a:rPr lang="en-US" sz="6000" dirty="0" smtClean="0">
                <a:latin typeface="Tahoma" panose="020B0604030504040204" pitchFamily="34" charset="0"/>
                <a:ea typeface="Tahoma" panose="020B0604030504040204" pitchFamily="34" charset="0"/>
                <a:cs typeface="Tahoma" panose="020B0604030504040204" pitchFamily="34" charset="0"/>
              </a:rPr>
              <a:t>ate</a:t>
            </a:r>
            <a:r>
              <a:rPr lang="en-US" sz="6000" b="1" dirty="0" smtClean="0">
                <a:latin typeface="Tahoma" panose="020B0604030504040204" pitchFamily="34" charset="0"/>
                <a:ea typeface="Tahoma" panose="020B0604030504040204" pitchFamily="34" charset="0"/>
                <a:cs typeface="Tahoma" panose="020B0604030504040204" pitchFamily="34" charset="0"/>
              </a:rPr>
              <a:t>: +800</a:t>
            </a:r>
            <a:endParaRPr lang="en-US" sz="6000" dirty="0" smtClean="0">
              <a:latin typeface="Tahoma" panose="020B0604030504040204" pitchFamily="34" charset="0"/>
              <a:ea typeface="Tahoma" panose="020B0604030504040204" pitchFamily="34" charset="0"/>
              <a:cs typeface="Tahoma" panose="020B0604030504040204" pitchFamily="34" charset="0"/>
            </a:endParaRPr>
          </a:p>
          <a:p>
            <a:r>
              <a:rPr lang="en-US" sz="6000" dirty="0" smtClean="0">
                <a:latin typeface="Tahoma" panose="020B0604030504040204" pitchFamily="34" charset="0"/>
                <a:ea typeface="Tahoma" panose="020B0604030504040204" pitchFamily="34" charset="0"/>
                <a:cs typeface="Tahoma" panose="020B0604030504040204" pitchFamily="34" charset="0"/>
              </a:rPr>
              <a:t>Communicated widely</a:t>
            </a:r>
          </a:p>
          <a:p>
            <a:pPr lvl="1">
              <a:buFont typeface="Wingdings" panose="05000000000000000000" pitchFamily="2" charset="2"/>
              <a:buChar char="ü"/>
            </a:pPr>
            <a:r>
              <a:rPr lang="en-US" sz="6000" dirty="0" smtClean="0">
                <a:latin typeface="Tahoma" panose="020B0604030504040204" pitchFamily="34" charset="0"/>
                <a:ea typeface="Tahoma" panose="020B0604030504040204" pitchFamily="34" charset="0"/>
                <a:cs typeface="Tahoma" panose="020B0604030504040204" pitchFamily="34" charset="0"/>
              </a:rPr>
              <a:t>Social Media, Moderator’s </a:t>
            </a:r>
            <a:r>
              <a:rPr lang="en-US" sz="6000" dirty="0">
                <a:latin typeface="Tahoma" panose="020B0604030504040204" pitchFamily="34" charset="0"/>
                <a:ea typeface="Tahoma" panose="020B0604030504040204" pitchFamily="34" charset="0"/>
                <a:cs typeface="Tahoma" panose="020B0604030504040204" pitchFamily="34" charset="0"/>
              </a:rPr>
              <a:t>Page, Action Unlimited, Wicked Local </a:t>
            </a:r>
            <a:endParaRPr lang="en-US" sz="6000" dirty="0" smtClean="0">
              <a:latin typeface="Tahoma" panose="020B0604030504040204" pitchFamily="34" charset="0"/>
              <a:ea typeface="Tahoma" panose="020B0604030504040204" pitchFamily="34" charset="0"/>
              <a:cs typeface="Tahoma" panose="020B0604030504040204" pitchFamily="34" charset="0"/>
            </a:endParaRPr>
          </a:p>
          <a:p>
            <a:pPr lvl="1">
              <a:buFont typeface="Wingdings" panose="05000000000000000000" pitchFamily="2" charset="2"/>
              <a:buChar char="ü"/>
            </a:pPr>
            <a:r>
              <a:rPr lang="en-US" sz="6000" dirty="0" smtClean="0">
                <a:latin typeface="Tahoma" panose="020B0604030504040204" pitchFamily="34" charset="0"/>
                <a:ea typeface="Tahoma" panose="020B0604030504040204" pitchFamily="34" charset="0"/>
                <a:cs typeface="Tahoma" panose="020B0604030504040204" pitchFamily="34" charset="0"/>
              </a:rPr>
              <a:t>Newsletters: Town Manager, WPS, WA, Roudenbush, LWV  </a:t>
            </a:r>
          </a:p>
          <a:p>
            <a:pPr lvl="1">
              <a:buFont typeface="Wingdings" panose="05000000000000000000" pitchFamily="2" charset="2"/>
              <a:buChar char="ü"/>
            </a:pPr>
            <a:r>
              <a:rPr lang="en-US" sz="6000" dirty="0" smtClean="0">
                <a:latin typeface="Tahoma" panose="020B0604030504040204" pitchFamily="34" charset="0"/>
                <a:ea typeface="Tahoma" panose="020B0604030504040204" pitchFamily="34" charset="0"/>
                <a:cs typeface="Tahoma" panose="020B0604030504040204" pitchFamily="34" charset="0"/>
              </a:rPr>
              <a:t>Market Basket, Muffins on Main, MillWorks </a:t>
            </a:r>
          </a:p>
          <a:p>
            <a:pPr lvl="1">
              <a:buFont typeface="Wingdings" panose="05000000000000000000" pitchFamily="2" charset="2"/>
              <a:buChar char="ü"/>
            </a:pPr>
            <a:r>
              <a:rPr lang="en-US" sz="6000" dirty="0" smtClean="0">
                <a:latin typeface="Tahoma" panose="020B0604030504040204" pitchFamily="34" charset="0"/>
                <a:ea typeface="Tahoma" panose="020B0604030504040204" pitchFamily="34" charset="0"/>
                <a:cs typeface="Tahoma" panose="020B0604030504040204" pitchFamily="34" charset="0"/>
              </a:rPr>
              <a:t>Hard Copy Surveys: Cameron, Fletcher, Town Hall, Roudenbush</a:t>
            </a:r>
          </a:p>
          <a:p>
            <a:pPr lvl="1">
              <a:buFont typeface="Wingdings" panose="05000000000000000000" pitchFamily="2" charset="2"/>
              <a:buChar char="ü"/>
            </a:pPr>
            <a:r>
              <a:rPr lang="en-US" sz="6000" dirty="0" smtClean="0">
                <a:latin typeface="Tahoma" panose="020B0604030504040204" pitchFamily="34" charset="0"/>
                <a:ea typeface="Tahoma" panose="020B0604030504040204" pitchFamily="34" charset="0"/>
                <a:cs typeface="Tahoma" panose="020B0604030504040204" pitchFamily="34" charset="0"/>
              </a:rPr>
              <a:t>Westford CAT PSA’s, Gov’t Meeting Announcements  </a:t>
            </a:r>
          </a:p>
          <a:p>
            <a:r>
              <a:rPr lang="en-US" sz="6000" dirty="0" smtClean="0">
                <a:latin typeface="Tahoma" panose="020B0604030504040204" pitchFamily="34" charset="0"/>
                <a:ea typeface="Tahoma" panose="020B0604030504040204" pitchFamily="34" charset="0"/>
                <a:cs typeface="Tahoma" panose="020B0604030504040204" pitchFamily="34" charset="0"/>
              </a:rPr>
              <a:t>Focus: Keep </a:t>
            </a:r>
            <a:r>
              <a:rPr lang="en-US" sz="6000" dirty="0">
                <a:latin typeface="Tahoma" panose="020B0604030504040204" pitchFamily="34" charset="0"/>
                <a:ea typeface="Tahoma" panose="020B0604030504040204" pitchFamily="34" charset="0"/>
                <a:cs typeface="Tahoma" panose="020B0604030504040204" pitchFamily="34" charset="0"/>
              </a:rPr>
              <a:t>it </a:t>
            </a:r>
            <a:r>
              <a:rPr lang="en-US" sz="6000" dirty="0" smtClean="0">
                <a:latin typeface="Tahoma" panose="020B0604030504040204" pitchFamily="34" charset="0"/>
                <a:ea typeface="Tahoma" panose="020B0604030504040204" pitchFamily="34" charset="0"/>
                <a:cs typeface="Tahoma" panose="020B0604030504040204" pitchFamily="34" charset="0"/>
              </a:rPr>
              <a:t>short, concise</a:t>
            </a:r>
            <a:r>
              <a:rPr lang="en-US" sz="6000" dirty="0">
                <a:latin typeface="Tahoma" panose="020B0604030504040204" pitchFamily="34" charset="0"/>
                <a:ea typeface="Tahoma" panose="020B0604030504040204" pitchFamily="34" charset="0"/>
                <a:cs typeface="Tahoma" panose="020B0604030504040204" pitchFamily="34" charset="0"/>
              </a:rPr>
              <a:t> and quick. Goal was to identify challenges and opportunities, not to weigh in on which changes to make (consensus would be </a:t>
            </a:r>
            <a:r>
              <a:rPr lang="en-US" sz="6000" dirty="0" smtClean="0">
                <a:latin typeface="Tahoma" panose="020B0604030504040204" pitchFamily="34" charset="0"/>
                <a:ea typeface="Tahoma" panose="020B0604030504040204" pitchFamily="34" charset="0"/>
                <a:cs typeface="Tahoma" panose="020B0604030504040204" pitchFamily="34" charset="0"/>
              </a:rPr>
              <a:t>unlikely)  </a:t>
            </a:r>
          </a:p>
          <a:p>
            <a:pPr lvl="1"/>
            <a:endParaRPr lang="en-US" sz="6000" dirty="0">
              <a:latin typeface="Tahoma" panose="020B0604030504040204" pitchFamily="34" charset="0"/>
              <a:ea typeface="Tahoma" panose="020B0604030504040204" pitchFamily="34" charset="0"/>
              <a:cs typeface="Tahoma" panose="020B0604030504040204" pitchFamily="34" charset="0"/>
            </a:endParaRPr>
          </a:p>
          <a:p>
            <a:pPr marL="114300" indent="0">
              <a:buNone/>
            </a:pPr>
            <a:endParaRPr lang="en-US" sz="6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840499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3056</TotalTime>
  <Words>720</Words>
  <Application>Microsoft Office PowerPoint</Application>
  <PresentationFormat>Custom</PresentationFormat>
  <Paragraphs>133</Paragraphs>
  <Slides>16</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Adjacency</vt:lpstr>
      <vt:lpstr>Acrobat Document</vt:lpstr>
      <vt:lpstr>  ATM COMMITTEE UPDATE </vt:lpstr>
      <vt:lpstr>Challenges/Background </vt:lpstr>
      <vt:lpstr>Charter  </vt:lpstr>
      <vt:lpstr> ATM Committee Members (11/15)</vt:lpstr>
      <vt:lpstr>Approach</vt:lpstr>
      <vt:lpstr>Branding</vt:lpstr>
      <vt:lpstr>Committee Brainstorming - Internal View   </vt:lpstr>
      <vt:lpstr> Three Working Groups Est: October 2021 </vt:lpstr>
      <vt:lpstr>1. Westford Community Input</vt:lpstr>
      <vt:lpstr>PowerPoint Presentation</vt:lpstr>
      <vt:lpstr>Initial Findings</vt:lpstr>
      <vt:lpstr>2. Other Town Data Collection </vt:lpstr>
      <vt:lpstr>Town Questionnaire </vt:lpstr>
      <vt:lpstr>  Town Questionnaire- cont.   </vt:lpstr>
      <vt:lpstr>3. Remote Participation </vt:lpstr>
      <vt:lpstr>PowerPoint Presentation</vt:lpstr>
    </vt:vector>
  </TitlesOfParts>
  <Company>Thomchild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To Town Meeting (ATM) Committee Update</dc:title>
  <dc:creator>Wood, Alden</dc:creator>
  <cp:lastModifiedBy>awood</cp:lastModifiedBy>
  <cp:revision>133</cp:revision>
  <dcterms:created xsi:type="dcterms:W3CDTF">2022-02-02T15:51:08Z</dcterms:created>
  <dcterms:modified xsi:type="dcterms:W3CDTF">2022-04-09T13:40:24Z</dcterms:modified>
</cp:coreProperties>
</file>